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9"/>
  </p:notesMasterIdLst>
  <p:sldIdLst>
    <p:sldId id="256" r:id="rId2"/>
    <p:sldId id="273" r:id="rId3"/>
    <p:sldId id="268" r:id="rId4"/>
    <p:sldId id="269" r:id="rId5"/>
    <p:sldId id="274" r:id="rId6"/>
    <p:sldId id="272" r:id="rId7"/>
    <p:sldId id="270" r:id="rId8"/>
    <p:sldId id="297" r:id="rId9"/>
    <p:sldId id="296" r:id="rId10"/>
    <p:sldId id="271" r:id="rId11"/>
    <p:sldId id="294" r:id="rId12"/>
    <p:sldId id="275" r:id="rId13"/>
    <p:sldId id="276" r:id="rId14"/>
    <p:sldId id="277" r:id="rId15"/>
    <p:sldId id="278" r:id="rId16"/>
    <p:sldId id="279" r:id="rId17"/>
    <p:sldId id="280" r:id="rId18"/>
    <p:sldId id="295" r:id="rId19"/>
    <p:sldId id="266" r:id="rId20"/>
    <p:sldId id="267" r:id="rId21"/>
    <p:sldId id="261" r:id="rId22"/>
    <p:sldId id="260" r:id="rId23"/>
    <p:sldId id="263" r:id="rId24"/>
    <p:sldId id="262" r:id="rId25"/>
    <p:sldId id="284" r:id="rId26"/>
    <p:sldId id="285" r:id="rId27"/>
    <p:sldId id="281" r:id="rId28"/>
    <p:sldId id="282" r:id="rId29"/>
    <p:sldId id="283" r:id="rId30"/>
    <p:sldId id="299" r:id="rId31"/>
    <p:sldId id="288" r:id="rId32"/>
    <p:sldId id="289" r:id="rId33"/>
    <p:sldId id="290" r:id="rId34"/>
    <p:sldId id="291" r:id="rId35"/>
    <p:sldId id="286" r:id="rId36"/>
    <p:sldId id="300" r:id="rId37"/>
    <p:sldId id="301" r:id="rId38"/>
    <p:sldId id="302" r:id="rId39"/>
    <p:sldId id="303" r:id="rId40"/>
    <p:sldId id="304" r:id="rId41"/>
    <p:sldId id="305" r:id="rId42"/>
    <p:sldId id="308" r:id="rId43"/>
    <p:sldId id="309" r:id="rId44"/>
    <p:sldId id="287" r:id="rId45"/>
    <p:sldId id="307" r:id="rId46"/>
    <p:sldId id="292" r:id="rId47"/>
    <p:sldId id="293" r:id="rId4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60"/>
  </p:normalViewPr>
  <p:slideViewPr>
    <p:cSldViewPr snapToGrid="0">
      <p:cViewPr varScale="1">
        <p:scale>
          <a:sx n="87" d="100"/>
          <a:sy n="87" d="100"/>
        </p:scale>
        <p:origin x="7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E1A27B-A646-45C8-B4F7-6DDAC100D967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32E759-857E-4467-AE50-4140F2DFE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0160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比特幣的</a:t>
            </a:r>
            <a:r>
              <a:rPr lang="en-US" altLang="zh-TW" dirty="0" smtClean="0"/>
              <a:t>Proof</a:t>
            </a:r>
            <a:r>
              <a:rPr lang="en-US" altLang="zh-TW" baseline="0" dirty="0" smtClean="0"/>
              <a:t> of Work, </a:t>
            </a:r>
            <a:r>
              <a:rPr lang="zh-TW" altLang="en-US" baseline="0" dirty="0" smtClean="0"/>
              <a:t>解決基本的</a:t>
            </a:r>
            <a:r>
              <a:rPr lang="en-US" altLang="zh-TW" baseline="0" dirty="0" smtClean="0"/>
              <a:t>Double Spending, </a:t>
            </a:r>
            <a:r>
              <a:rPr lang="zh-TW" altLang="en-US" baseline="0" dirty="0" smtClean="0"/>
              <a:t>以及</a:t>
            </a:r>
            <a:r>
              <a:rPr lang="en-US" altLang="zh-TW" baseline="0" dirty="0" smtClean="0"/>
              <a:t>P2P</a:t>
            </a:r>
            <a:r>
              <a:rPr lang="zh-TW" altLang="en-US" baseline="0" dirty="0" smtClean="0"/>
              <a:t>網路都是引用別人</a:t>
            </a:r>
            <a:r>
              <a:rPr lang="en-US" altLang="zh-TW" baseline="0" dirty="0" smtClean="0"/>
              <a:t>, </a:t>
            </a:r>
            <a:r>
              <a:rPr lang="zh-TW" altLang="en-US" baseline="0" dirty="0" smtClean="0"/>
              <a:t>但</a:t>
            </a:r>
            <a:r>
              <a:rPr lang="en-US" altLang="zh-TW" b="1" baseline="0" dirty="0" err="1" smtClean="0"/>
              <a:t>Blockchain</a:t>
            </a:r>
            <a:r>
              <a:rPr lang="en-US" altLang="zh-TW" b="1" baseline="0" dirty="0" smtClean="0"/>
              <a:t>, UTXO</a:t>
            </a:r>
            <a:r>
              <a:rPr lang="zh-TW" altLang="en-US" b="1" baseline="0" dirty="0" smtClean="0"/>
              <a:t>以及</a:t>
            </a:r>
            <a:r>
              <a:rPr lang="en-US" altLang="zh-TW" b="1" baseline="0" dirty="0" smtClean="0"/>
              <a:t>Smart Contract</a:t>
            </a:r>
            <a:r>
              <a:rPr lang="zh-TW" altLang="en-US" baseline="0" dirty="0" smtClean="0"/>
              <a:t>是中本聰的原創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32E759-857E-4467-AE50-4140F2DFE86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3459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比特幣花用的資料結構</a:t>
            </a:r>
            <a:r>
              <a:rPr lang="en-US" altLang="zh-TW" dirty="0" smtClean="0"/>
              <a:t>, </a:t>
            </a:r>
            <a:r>
              <a:rPr lang="zh-TW" altLang="en-US" dirty="0" smtClean="0"/>
              <a:t>需要有</a:t>
            </a:r>
            <a:r>
              <a:rPr lang="en-US" altLang="zh-TW" dirty="0" smtClean="0"/>
              <a:t>Alice</a:t>
            </a:r>
            <a:r>
              <a:rPr lang="zh-TW" altLang="en-US" dirty="0" smtClean="0"/>
              <a:t>花錢人的簽章及公鑰</a:t>
            </a:r>
            <a:r>
              <a:rPr lang="en-US" altLang="zh-TW" dirty="0" smtClean="0"/>
              <a:t>, </a:t>
            </a:r>
            <a:r>
              <a:rPr lang="zh-TW" altLang="en-US" dirty="0" smtClean="0"/>
              <a:t>收錢人的公鑰就可以開始交易</a:t>
            </a:r>
            <a:r>
              <a:rPr lang="en-US" altLang="zh-TW" dirty="0" smtClean="0"/>
              <a:t>, </a:t>
            </a:r>
            <a:r>
              <a:rPr lang="zh-TW" altLang="en-US" dirty="0" smtClean="0"/>
              <a:t>進入錢包</a:t>
            </a:r>
            <a:r>
              <a:rPr lang="en-US" altLang="zh-TW" dirty="0" smtClean="0"/>
              <a:t>UTXO</a:t>
            </a:r>
            <a:r>
              <a:rPr lang="zh-TW" altLang="en-US" dirty="0" smtClean="0"/>
              <a:t> </a:t>
            </a:r>
            <a:r>
              <a:rPr lang="en-US" altLang="zh-TW" dirty="0" smtClean="0"/>
              <a:t>pool, </a:t>
            </a:r>
            <a:r>
              <a:rPr lang="zh-TW" altLang="en-US" dirty="0" smtClean="0"/>
              <a:t>如果沒有問題</a:t>
            </a:r>
            <a:r>
              <a:rPr lang="en-US" altLang="zh-TW" dirty="0" smtClean="0"/>
              <a:t>(</a:t>
            </a:r>
            <a:r>
              <a:rPr lang="zh-TW" altLang="en-US" dirty="0" smtClean="0"/>
              <a:t>餘額</a:t>
            </a:r>
            <a:r>
              <a:rPr lang="en-US" altLang="zh-TW" dirty="0" smtClean="0"/>
              <a:t>), </a:t>
            </a:r>
            <a:r>
              <a:rPr lang="zh-TW" altLang="en-US" dirty="0" smtClean="0"/>
              <a:t>會進入</a:t>
            </a:r>
            <a:r>
              <a:rPr lang="en-US" altLang="zh-TW" dirty="0" smtClean="0"/>
              <a:t>Memory</a:t>
            </a:r>
            <a:r>
              <a:rPr lang="en-US" altLang="zh-TW" baseline="0" dirty="0" smtClean="0"/>
              <a:t> Pool, </a:t>
            </a:r>
            <a:r>
              <a:rPr lang="zh-TW" altLang="en-US" baseline="0" dirty="0" smtClean="0"/>
              <a:t>再沒有問題</a:t>
            </a:r>
            <a:r>
              <a:rPr lang="en-US" altLang="zh-TW" baseline="0" dirty="0" smtClean="0"/>
              <a:t>(</a:t>
            </a:r>
            <a:r>
              <a:rPr lang="zh-TW" altLang="en-US" baseline="0" dirty="0" smtClean="0"/>
              <a:t>雙花</a:t>
            </a:r>
            <a:r>
              <a:rPr lang="en-US" altLang="zh-TW" baseline="0" dirty="0" smtClean="0"/>
              <a:t>, </a:t>
            </a:r>
            <a:r>
              <a:rPr lang="zh-TW" altLang="en-US" baseline="0" dirty="0" smtClean="0"/>
              <a:t>手續費</a:t>
            </a:r>
            <a:r>
              <a:rPr lang="en-US" altLang="zh-TW" baseline="0" dirty="0" smtClean="0"/>
              <a:t>)</a:t>
            </a:r>
            <a:r>
              <a:rPr lang="zh-TW" altLang="en-US" baseline="0" dirty="0" smtClean="0"/>
              <a:t>就進區塊鏈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32E759-857E-4467-AE50-4140F2DFE86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4158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難易度及</a:t>
            </a:r>
            <a:r>
              <a:rPr lang="en-US" altLang="zh-TW" dirty="0" smtClean="0"/>
              <a:t>Nonce</a:t>
            </a:r>
            <a:r>
              <a:rPr lang="zh-TW" altLang="en-US" dirty="0" smtClean="0"/>
              <a:t>與</a:t>
            </a:r>
            <a:r>
              <a:rPr lang="en-US" altLang="zh-TW" dirty="0" smtClean="0"/>
              <a:t>Miner</a:t>
            </a:r>
            <a:r>
              <a:rPr lang="zh-TW" altLang="en-US" dirty="0" smtClean="0"/>
              <a:t>的</a:t>
            </a:r>
            <a:r>
              <a:rPr lang="en-US" altLang="zh-TW" dirty="0" smtClean="0"/>
              <a:t>POW</a:t>
            </a:r>
            <a:r>
              <a:rPr lang="zh-TW" altLang="en-US" dirty="0" smtClean="0"/>
              <a:t>有關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32E759-857E-4467-AE50-4140F2DFE86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1768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IoT</a:t>
            </a:r>
            <a:r>
              <a:rPr lang="en-US" altLang="zh-TW" baseline="0" dirty="0" smtClean="0"/>
              <a:t> 2.0</a:t>
            </a:r>
            <a:r>
              <a:rPr lang="zh-TW" altLang="en-US" baseline="0" dirty="0" smtClean="0"/>
              <a:t>也還是</a:t>
            </a:r>
            <a:r>
              <a:rPr lang="en-US" altLang="zh-TW" baseline="0" dirty="0" smtClean="0"/>
              <a:t>Client-Server Model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32E759-857E-4467-AE50-4140F2DFE862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7173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151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721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0639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561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906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873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8480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3414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7131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779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2600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192ED-2A4C-47B5-9531-060BBEAB859D}" type="datetimeFigureOut">
              <a:rPr lang="zh-TW" altLang="en-US" smtClean="0"/>
              <a:t>2018/2/28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0DE6C-6999-4594-B37D-9E02AB4F3856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13" cstate="print">
            <a:clrChange>
              <a:clrFrom>
                <a:srgbClr val="FBFFFF"/>
              </a:clrFrom>
              <a:clrTo>
                <a:srgbClr val="FB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406" y="3427654"/>
            <a:ext cx="3978872" cy="398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122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blockchain.info/address/1KwA4fS4uVuCNjCtMivE7m5ATbv93UZg8V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blockcypher.com/yes-someone-double-spent-bitcoin-no-zero-confirmation-payments-are-not-dead-944d021b865e" TargetMode="External"/><Relationship Id="rId2" Type="http://schemas.openxmlformats.org/officeDocument/2006/relationships/hyperlink" Target="https://shapeshift.io/#/coin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41363" y="809699"/>
            <a:ext cx="10709274" cy="2683486"/>
          </a:xfrm>
        </p:spPr>
        <p:txBody>
          <a:bodyPr>
            <a:normAutofit/>
          </a:bodyPr>
          <a:lstStyle/>
          <a:p>
            <a:r>
              <a:rPr lang="en-US" altLang="zh-TW" dirty="0" err="1">
                <a:latin typeface="Tempus Sans ITC" panose="04020404030D07020202" pitchFamily="82" charset="0"/>
                <a:ea typeface="標楷體" panose="03000509000000000000" pitchFamily="65" charset="-120"/>
              </a:rPr>
              <a:t>Bitcoin,Blockchain</a:t>
            </a:r>
            <a:r>
              <a:rPr lang="zh-TW" altLang="en-US" dirty="0">
                <a:latin typeface="Tempus Sans ITC" panose="04020404030D07020202" pitchFamily="82" charset="0"/>
                <a:ea typeface="標楷體" panose="03000509000000000000" pitchFamily="65" charset="-120"/>
              </a:rPr>
              <a:t>的前世今生與</a:t>
            </a:r>
            <a:r>
              <a:rPr lang="en-US" altLang="zh-TW" dirty="0" err="1">
                <a:latin typeface="Tempus Sans ITC" panose="04020404030D07020202" pitchFamily="82" charset="0"/>
                <a:ea typeface="標楷體" panose="03000509000000000000" pitchFamily="65" charset="-120"/>
              </a:rPr>
              <a:t>IoT</a:t>
            </a:r>
            <a:r>
              <a:rPr lang="zh-TW" altLang="en-US" dirty="0">
                <a:latin typeface="Tempus Sans ITC" panose="04020404030D07020202" pitchFamily="82" charset="0"/>
                <a:ea typeface="標楷體" panose="03000509000000000000" pitchFamily="65" charset="-120"/>
              </a:rPr>
              <a:t>的未來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sz="3200" dirty="0">
                <a:ea typeface="標楷體" panose="03000509000000000000" pitchFamily="65" charset="-120"/>
              </a:rPr>
              <a:t>何建明 研究員</a:t>
            </a:r>
            <a:endParaRPr lang="en-US" altLang="zh-TW" sz="3200" dirty="0"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empus Sans ITC" panose="04020404030D07020202" pitchFamily="82" charset="0"/>
                <a:ea typeface="標楷體" panose="03000509000000000000" pitchFamily="65" charset="-120"/>
              </a:rPr>
              <a:t>hoho@iis.sinica.edu.tw</a:t>
            </a:r>
          </a:p>
          <a:p>
            <a:r>
              <a:rPr lang="en-US" altLang="zh-TW" dirty="0">
                <a:latin typeface="Tempus Sans ITC" panose="04020404030D07020202" pitchFamily="82" charset="0"/>
                <a:ea typeface="標楷體" panose="03000509000000000000" pitchFamily="65" charset="-120"/>
              </a:rPr>
              <a:t>http://www.iis.sinica.edu.tw/~hoho/</a:t>
            </a:r>
          </a:p>
        </p:txBody>
      </p:sp>
    </p:spTree>
    <p:extLst>
      <p:ext uri="{BB962C8B-B14F-4D97-AF65-F5344CB8AC3E}">
        <p14:creationId xmlns:p14="http://schemas.microsoft.com/office/powerpoint/2010/main" val="2117265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內容版面配置區 1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85871" y="3598418"/>
            <a:ext cx="5828607" cy="315149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交易區塊及區塊鏈</a:t>
            </a:r>
          </a:p>
        </p:txBody>
      </p:sp>
      <p:pic>
        <p:nvPicPr>
          <p:cNvPr id="11" name="內容版面配置區 10"/>
          <p:cNvPicPr>
            <a:picLocks noGrp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02145" y="2959374"/>
            <a:ext cx="5828607" cy="3151494"/>
          </a:xfrm>
          <a:prstGeom prst="rect">
            <a:avLst/>
          </a:prstGeom>
        </p:spPr>
      </p:pic>
      <p:pic>
        <p:nvPicPr>
          <p:cNvPr id="12" name="內容版面配置區 11"/>
          <p:cNvPicPr>
            <a:picLocks noGrp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904496" y="4265766"/>
            <a:ext cx="4957155" cy="2469851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3908" y="182776"/>
            <a:ext cx="4232417" cy="3900641"/>
          </a:xfrm>
          <a:prstGeom prst="rect">
            <a:avLst/>
          </a:prstGeom>
        </p:spPr>
      </p:pic>
      <p:cxnSp>
        <p:nvCxnSpPr>
          <p:cNvPr id="5" name="直線單箭頭接點 4"/>
          <p:cNvCxnSpPr>
            <a:endCxn id="11" idx="0"/>
          </p:cNvCxnSpPr>
          <p:nvPr/>
        </p:nvCxnSpPr>
        <p:spPr>
          <a:xfrm flipH="1">
            <a:off x="3116449" y="660473"/>
            <a:ext cx="4483397" cy="2298901"/>
          </a:xfrm>
          <a:prstGeom prst="straightConnector1">
            <a:avLst/>
          </a:prstGeom>
          <a:ln>
            <a:headEnd w="lg" len="lg"/>
            <a:tailEnd type="stealth" w="lg" len="lg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/>
          <p:nvPr/>
        </p:nvCxnSpPr>
        <p:spPr>
          <a:xfrm flipH="1">
            <a:off x="2754351" y="4633472"/>
            <a:ext cx="5271046" cy="464595"/>
          </a:xfrm>
          <a:prstGeom prst="straightConnector1">
            <a:avLst/>
          </a:prstGeom>
          <a:ln>
            <a:headEnd w="lg" len="lg"/>
            <a:tailEnd type="stealth" w="lg" len="lg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 flipH="1">
            <a:off x="7281747" y="2333850"/>
            <a:ext cx="901825" cy="3777018"/>
          </a:xfrm>
          <a:prstGeom prst="straightConnector1">
            <a:avLst/>
          </a:prstGeom>
          <a:ln>
            <a:headEnd w="lg" len="lg"/>
            <a:tailEnd type="stealth" w="lg" len="lg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手繪多邊形 20"/>
          <p:cNvSpPr/>
          <p:nvPr/>
        </p:nvSpPr>
        <p:spPr>
          <a:xfrm>
            <a:off x="2196790" y="1944724"/>
            <a:ext cx="3992137" cy="2694183"/>
          </a:xfrm>
          <a:custGeom>
            <a:avLst/>
            <a:gdLst>
              <a:gd name="connsiteX0" fmla="*/ 0 w 3992137"/>
              <a:gd name="connsiteY0" fmla="*/ 2694183 h 2694183"/>
              <a:gd name="connsiteX1" fmla="*/ 1639230 w 3992137"/>
              <a:gd name="connsiteY1" fmla="*/ 17891 h 2694183"/>
              <a:gd name="connsiteX2" fmla="*/ 3992137 w 3992137"/>
              <a:gd name="connsiteY2" fmla="*/ 1735178 h 269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92137" h="2694183">
                <a:moveTo>
                  <a:pt x="0" y="2694183"/>
                </a:moveTo>
                <a:cubicBezTo>
                  <a:pt x="486937" y="1435954"/>
                  <a:pt x="973874" y="177725"/>
                  <a:pt x="1639230" y="17891"/>
                </a:cubicBezTo>
                <a:cubicBezTo>
                  <a:pt x="2304586" y="-141943"/>
                  <a:pt x="3148361" y="796617"/>
                  <a:pt x="3992137" y="1735178"/>
                </a:cubicBezTo>
              </a:path>
            </a:pathLst>
          </a:custGeom>
          <a:noFill/>
          <a:ln>
            <a:solidFill>
              <a:srgbClr val="C0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0169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1162396" y="165619"/>
            <a:ext cx="10515600" cy="1325563"/>
          </a:xfrm>
        </p:spPr>
        <p:txBody>
          <a:bodyPr/>
          <a:lstStyle/>
          <a:p>
            <a:r>
              <a:rPr lang="zh-TW" altLang="en-US" dirty="0"/>
              <a:t>利用</a:t>
            </a:r>
            <a:r>
              <a:rPr lang="en-US" altLang="zh-TW" dirty="0" err="1"/>
              <a:t>Blockchain</a:t>
            </a:r>
            <a:r>
              <a:rPr lang="en-US" altLang="zh-TW" dirty="0"/>
              <a:t> Explorer</a:t>
            </a:r>
            <a:r>
              <a:rPr lang="zh-TW" altLang="en-US" dirty="0"/>
              <a:t>檢視交易</a:t>
            </a:r>
          </a:p>
        </p:txBody>
      </p:sp>
      <p:pic>
        <p:nvPicPr>
          <p:cNvPr id="11" name="內容版面配置區 10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81496" y="1509210"/>
            <a:ext cx="4207625" cy="2997659"/>
          </a:xfrm>
          <a:prstGeom prst="rect">
            <a:avLst/>
          </a:prstGeom>
        </p:spPr>
      </p:pic>
      <p:pic>
        <p:nvPicPr>
          <p:cNvPr id="12" name="內容版面配置區 11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47063" y="1491182"/>
            <a:ext cx="7507662" cy="486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110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Bitcoin Address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1568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雜湊函數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雜湊函數 </a:t>
            </a:r>
            <a:r>
              <a:rPr lang="en-US" altLang="zh-TW" dirty="0"/>
              <a:t>= </a:t>
            </a:r>
            <a:r>
              <a:rPr lang="zh-TW" altLang="en-US" dirty="0"/>
              <a:t>散列函數 </a:t>
            </a:r>
            <a:r>
              <a:rPr lang="en-US" altLang="zh-TW" dirty="0"/>
              <a:t>= </a:t>
            </a:r>
            <a:r>
              <a:rPr lang="zh-TW" altLang="en-US" dirty="0"/>
              <a:t>哈希函數 </a:t>
            </a:r>
            <a:r>
              <a:rPr lang="en-US" altLang="zh-TW" dirty="0"/>
              <a:t>= Hash Function</a:t>
            </a:r>
          </a:p>
          <a:p>
            <a:r>
              <a:rPr lang="zh-TW" altLang="en-US" dirty="0"/>
              <a:t>包括：</a:t>
            </a:r>
            <a:endParaRPr lang="en-US" altLang="zh-TW" dirty="0"/>
          </a:p>
          <a:p>
            <a:pPr lvl="1"/>
            <a:r>
              <a:rPr lang="zh-TW" altLang="en-US" dirty="0"/>
              <a:t>訊息摘要</a:t>
            </a:r>
            <a:r>
              <a:rPr lang="en-US" altLang="zh-TW" dirty="0"/>
              <a:t>(Message Digest</a:t>
            </a:r>
            <a:r>
              <a:rPr lang="zh-TW" altLang="en-US" dirty="0"/>
              <a:t>，</a:t>
            </a:r>
            <a:r>
              <a:rPr lang="en-US" altLang="zh-TW" dirty="0"/>
              <a:t>MD)</a:t>
            </a:r>
          </a:p>
          <a:p>
            <a:pPr lvl="1"/>
            <a:r>
              <a:rPr lang="zh-TW" altLang="en-US" dirty="0"/>
              <a:t>安全雜湊演算法</a:t>
            </a:r>
            <a:r>
              <a:rPr lang="en-US" altLang="zh-TW" dirty="0"/>
              <a:t>(Secure Hash Algorithm</a:t>
            </a:r>
            <a:r>
              <a:rPr lang="zh-TW" altLang="en-US" dirty="0"/>
              <a:t>，</a:t>
            </a:r>
            <a:r>
              <a:rPr lang="en-US" altLang="zh-TW" dirty="0"/>
              <a:t>SHA)</a:t>
            </a:r>
          </a:p>
          <a:p>
            <a:pPr lvl="1"/>
            <a:r>
              <a:rPr lang="en-US" altLang="zh-TW" dirty="0"/>
              <a:t>RIPEMD-160</a:t>
            </a:r>
          </a:p>
          <a:p>
            <a:r>
              <a:rPr lang="zh-TW" altLang="en-US" dirty="0"/>
              <a:t>特色</a:t>
            </a:r>
            <a:endParaRPr lang="en-US" altLang="zh-TW" dirty="0"/>
          </a:p>
          <a:p>
            <a:pPr lvl="1"/>
            <a:r>
              <a:rPr lang="zh-TW" altLang="en-US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擴散性</a:t>
            </a:r>
            <a:r>
              <a:rPr lang="en-US" altLang="zh-TW" dirty="0"/>
              <a:t>(Diffusion)</a:t>
            </a:r>
            <a:r>
              <a:rPr lang="zh-TW" altLang="en-US" dirty="0"/>
              <a:t>   只要有一個</a:t>
            </a:r>
            <a:r>
              <a:rPr lang="en-US" altLang="zh-TW" dirty="0"/>
              <a:t>bit</a:t>
            </a:r>
            <a:r>
              <a:rPr lang="zh-TW" altLang="en-US" dirty="0"/>
              <a:t>的變化就會完全不同</a:t>
            </a:r>
            <a:endParaRPr lang="en-US" altLang="zh-TW" dirty="0"/>
          </a:p>
          <a:p>
            <a:pPr lvl="1"/>
            <a:r>
              <a:rPr lang="zh-TW" altLang="en-US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不可逆性</a:t>
            </a:r>
            <a:r>
              <a:rPr lang="en-US" altLang="zh-TW" dirty="0"/>
              <a:t>(Irreversible)</a:t>
            </a:r>
            <a:r>
              <a:rPr lang="zh-TW" altLang="en-US" dirty="0"/>
              <a:t>   如 </a:t>
            </a:r>
            <a:r>
              <a:rPr lang="en-US" altLang="zh-TW" dirty="0"/>
              <a:t>1TB</a:t>
            </a:r>
            <a:r>
              <a:rPr lang="zh-TW" altLang="en-US" dirty="0"/>
              <a:t>的檔案做</a:t>
            </a:r>
            <a:r>
              <a:rPr lang="en-US" altLang="zh-TW" dirty="0"/>
              <a:t>SHA-256 </a:t>
            </a:r>
            <a:r>
              <a:rPr lang="zh-TW" altLang="en-US" dirty="0"/>
              <a:t>很難反推</a:t>
            </a:r>
            <a:endParaRPr lang="en-US" altLang="zh-TW" dirty="0"/>
          </a:p>
          <a:p>
            <a:pPr lvl="1"/>
            <a:r>
              <a:rPr lang="zh-TW" altLang="en-US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抗碰撞性</a:t>
            </a:r>
            <a:r>
              <a:rPr lang="en-US" altLang="zh-TW" dirty="0"/>
              <a:t>(Collision resistance)</a:t>
            </a:r>
            <a:r>
              <a:rPr lang="zh-TW" altLang="en-US" dirty="0"/>
              <a:t>  很難遇到不同的輸入   有同樣的輸出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12715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s://upload.wikimedia.org/wikipedia/commons/thumb/7/7d/SHA-2.svg/800px-SHA-2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6832" y="673563"/>
            <a:ext cx="5266261" cy="3719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7006" y="1546239"/>
            <a:ext cx="2107945" cy="181588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h0 := 0x6a09e667 h1 := 0xbb67ae85 h2 := 0x3c6ef372 h3 := 0xa54ff53a h4 := 0x510e527f h5 := 0x9b05688c h6 := 0x1f83d9ab h7 := 0x5be0cd19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TW" altLang="zh-TW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09232" y="4492901"/>
            <a:ext cx="7501406" cy="1384995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s0 := (a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rightrotate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2)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(a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rightrotate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13)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(a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rightrotate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22)</a:t>
            </a:r>
            <a:endParaRPr kumimoji="0" lang="en-US" altLang="zh-TW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TW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s1 := (e </a:t>
            </a:r>
            <a:r>
              <a:rPr lang="en-US" altLang="zh-TW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rightrotate</a:t>
            </a:r>
            <a:r>
              <a:rPr lang="en-US" altLang="zh-TW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6) </a:t>
            </a:r>
            <a:r>
              <a:rPr lang="en-US" altLang="zh-TW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lang="en-US" altLang="zh-TW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 </a:t>
            </a:r>
            <a:r>
              <a:rPr lang="en-US" altLang="zh-TW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rightrotate</a:t>
            </a:r>
            <a:r>
              <a:rPr lang="en-US" altLang="zh-TW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11) </a:t>
            </a:r>
            <a:r>
              <a:rPr lang="en-US" altLang="zh-TW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lang="en-US" altLang="zh-TW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 </a:t>
            </a:r>
            <a:r>
              <a:rPr lang="en-US" altLang="zh-TW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rightrotate</a:t>
            </a:r>
            <a:r>
              <a:rPr lang="en-US" altLang="zh-TW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25)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maj:= (a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b)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(a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c)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(b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c) </a:t>
            </a:r>
            <a:endParaRPr kumimoji="0" lang="en-US" altLang="zh-TW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 := (e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f)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((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e) </a:t>
            </a:r>
            <a:r>
              <a:rPr kumimoji="0" lang="zh-TW" altLang="zh-TW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g) </a:t>
            </a:r>
            <a:endParaRPr kumimoji="0" lang="en-US" altLang="zh-TW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t1 := h + s1 + ch + k[i] + w[i]</a:t>
            </a:r>
            <a:r>
              <a:rPr kumimoji="0" lang="zh-TW" altLang="zh-TW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zh-TW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TW" altLang="zh-TW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t2 := s0 + maj </a:t>
            </a:r>
            <a:endParaRPr kumimoji="0" lang="zh-TW" altLang="zh-TW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34570" y="3362121"/>
            <a:ext cx="18528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Initialize variables</a:t>
            </a: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4873752" y="1607795"/>
            <a:ext cx="1783080" cy="193899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h：= g </a:t>
            </a:r>
            <a:endParaRPr kumimoji="0" lang="en-US" altLang="zh-TW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g：= f </a:t>
            </a:r>
            <a:endParaRPr kumimoji="0" lang="en-US" altLang="zh-TW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f：= e </a:t>
            </a:r>
            <a:endParaRPr kumimoji="0" lang="en-US" altLang="zh-TW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e：= d + t1 </a:t>
            </a:r>
            <a:endParaRPr kumimoji="0" lang="en-US" altLang="zh-TW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d：= c </a:t>
            </a:r>
            <a:endParaRPr kumimoji="0" lang="en-US" altLang="zh-TW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c：= b </a:t>
            </a:r>
            <a:endParaRPr kumimoji="0" lang="en-US" altLang="zh-TW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b：= a </a:t>
            </a:r>
            <a:endParaRPr kumimoji="0" lang="en-US" altLang="zh-TW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a：= t1 + t2</a:t>
            </a: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TW" altLang="zh-TW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2761488" y="1546239"/>
            <a:ext cx="1664207" cy="193899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h0：= h0 + a h1：= h1 + b h2：= h2 + c h3：= h3 + d h4：= h4 + e h5：= h5 + f h6：= h6 + g h7：= h7 + h</a:t>
            </a:r>
            <a:r>
              <a:rPr kumimoji="0" lang="zh-TW" altLang="zh-TW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TW" altLang="zh-TW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012680" y="2471656"/>
            <a:ext cx="1371600" cy="118594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>
              <a:ln w="76200">
                <a:solidFill>
                  <a:srgbClr val="FF0000"/>
                </a:solidFill>
              </a:ln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554679" y="594220"/>
            <a:ext cx="2368414" cy="168263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>
              <a:ln w="76200">
                <a:solidFill>
                  <a:srgbClr val="FF0000"/>
                </a:solidFill>
              </a:ln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384281" y="3288352"/>
            <a:ext cx="538812" cy="3693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TW" altLang="zh-TW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t1 </a:t>
            </a:r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11356165" y="594136"/>
            <a:ext cx="538812" cy="3693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TW" altLang="zh-TW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zh-TW" altLang="zh-TW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zh-TW" altLang="en-US" dirty="0"/>
          </a:p>
        </p:txBody>
      </p:sp>
      <p:sp>
        <p:nvSpPr>
          <p:cNvPr id="16" name="標題 1"/>
          <p:cNvSpPr txBox="1">
            <a:spLocks/>
          </p:cNvSpPr>
          <p:nvPr/>
        </p:nvSpPr>
        <p:spPr>
          <a:xfrm>
            <a:off x="471092" y="578784"/>
            <a:ext cx="82296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SHA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01102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8902"/>
            <a:ext cx="12192000" cy="5633419"/>
          </a:xfrm>
          <a:prstGeom prst="rect">
            <a:avLst/>
          </a:prstGeom>
        </p:spPr>
      </p:pic>
      <p:sp>
        <p:nvSpPr>
          <p:cNvPr id="3" name="向下箭號 2"/>
          <p:cNvSpPr/>
          <p:nvPr/>
        </p:nvSpPr>
        <p:spPr>
          <a:xfrm>
            <a:off x="6656832" y="173736"/>
            <a:ext cx="420624" cy="795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向下箭號 3"/>
          <p:cNvSpPr/>
          <p:nvPr/>
        </p:nvSpPr>
        <p:spPr>
          <a:xfrm>
            <a:off x="2127504" y="173736"/>
            <a:ext cx="420624" cy="795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向下箭號 4"/>
          <p:cNvSpPr/>
          <p:nvPr/>
        </p:nvSpPr>
        <p:spPr>
          <a:xfrm>
            <a:off x="10357104" y="173736"/>
            <a:ext cx="420624" cy="795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向下箭號 5"/>
          <p:cNvSpPr/>
          <p:nvPr/>
        </p:nvSpPr>
        <p:spPr>
          <a:xfrm>
            <a:off x="11436096" y="173736"/>
            <a:ext cx="420624" cy="795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3360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28569" y="811306"/>
            <a:ext cx="82296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Base58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656216" y="1649506"/>
            <a:ext cx="3415553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400"/>
              <a:t>Base58</a:t>
            </a:r>
            <a:r>
              <a:rPr lang="zh-TW" altLang="en-US" sz="2400"/>
              <a:t>字母表，</a:t>
            </a:r>
            <a:r>
              <a:rPr lang="en-US" altLang="zh-TW" sz="2400"/>
              <a:t>Base58</a:t>
            </a:r>
            <a:r>
              <a:rPr lang="zh-TW" altLang="en-US" sz="2400"/>
              <a:t>就是由不包括（</a:t>
            </a:r>
            <a:r>
              <a:rPr lang="en-US" altLang="zh-TW" sz="2400"/>
              <a:t>0</a:t>
            </a:r>
            <a:r>
              <a:rPr lang="zh-TW" altLang="en-US" sz="2400"/>
              <a:t>，</a:t>
            </a:r>
            <a:r>
              <a:rPr lang="en-US" altLang="zh-TW" sz="2400"/>
              <a:t>O</a:t>
            </a:r>
            <a:r>
              <a:rPr lang="zh-TW" altLang="en-US" sz="2400"/>
              <a:t>，</a:t>
            </a:r>
            <a:r>
              <a:rPr lang="en-US" altLang="zh-TW" sz="2400"/>
              <a:t>l</a:t>
            </a:r>
            <a:r>
              <a:rPr lang="zh-TW" altLang="en-US" sz="2400"/>
              <a:t>，</a:t>
            </a:r>
            <a:r>
              <a:rPr lang="en-US" altLang="zh-TW" sz="2400"/>
              <a:t>I</a:t>
            </a:r>
            <a:r>
              <a:rPr lang="zh-TW" altLang="en-US" sz="2400"/>
              <a:t>）的大小寫字母和數字組成。</a:t>
            </a:r>
            <a:endParaRPr lang="en-US" altLang="zh-TW" sz="2400"/>
          </a:p>
          <a:p>
            <a:r>
              <a:rPr lang="en-US" altLang="zh-TW" sz="2400"/>
              <a:t>123456789ABCDEFGHJKLMNPQRSTUVWXYZabcdefghijkmnopqrstuvwxyz</a:t>
            </a:r>
            <a:endParaRPr lang="zh-TW" altLang="en-US" sz="240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4245684" y="634496"/>
          <a:ext cx="7544696" cy="5518881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943087">
                  <a:extLst>
                    <a:ext uri="{9D8B030D-6E8A-4147-A177-3AD203B41FA5}">
                      <a16:colId xmlns:a16="http://schemas.microsoft.com/office/drawing/2014/main" val="2038580624"/>
                    </a:ext>
                  </a:extLst>
                </a:gridCol>
                <a:gridCol w="943087">
                  <a:extLst>
                    <a:ext uri="{9D8B030D-6E8A-4147-A177-3AD203B41FA5}">
                      <a16:colId xmlns:a16="http://schemas.microsoft.com/office/drawing/2014/main" val="1249269750"/>
                    </a:ext>
                  </a:extLst>
                </a:gridCol>
                <a:gridCol w="943087">
                  <a:extLst>
                    <a:ext uri="{9D8B030D-6E8A-4147-A177-3AD203B41FA5}">
                      <a16:colId xmlns:a16="http://schemas.microsoft.com/office/drawing/2014/main" val="2435105791"/>
                    </a:ext>
                  </a:extLst>
                </a:gridCol>
                <a:gridCol w="943087">
                  <a:extLst>
                    <a:ext uri="{9D8B030D-6E8A-4147-A177-3AD203B41FA5}">
                      <a16:colId xmlns:a16="http://schemas.microsoft.com/office/drawing/2014/main" val="2319504050"/>
                    </a:ext>
                  </a:extLst>
                </a:gridCol>
                <a:gridCol w="943087">
                  <a:extLst>
                    <a:ext uri="{9D8B030D-6E8A-4147-A177-3AD203B41FA5}">
                      <a16:colId xmlns:a16="http://schemas.microsoft.com/office/drawing/2014/main" val="84024395"/>
                    </a:ext>
                  </a:extLst>
                </a:gridCol>
                <a:gridCol w="943087">
                  <a:extLst>
                    <a:ext uri="{9D8B030D-6E8A-4147-A177-3AD203B41FA5}">
                      <a16:colId xmlns:a16="http://schemas.microsoft.com/office/drawing/2014/main" val="324102456"/>
                    </a:ext>
                  </a:extLst>
                </a:gridCol>
                <a:gridCol w="943087">
                  <a:extLst>
                    <a:ext uri="{9D8B030D-6E8A-4147-A177-3AD203B41FA5}">
                      <a16:colId xmlns:a16="http://schemas.microsoft.com/office/drawing/2014/main" val="4135178543"/>
                    </a:ext>
                  </a:extLst>
                </a:gridCol>
                <a:gridCol w="943087">
                  <a:extLst>
                    <a:ext uri="{9D8B030D-6E8A-4147-A177-3AD203B41FA5}">
                      <a16:colId xmlns:a16="http://schemas.microsoft.com/office/drawing/2014/main" val="1876785978"/>
                    </a:ext>
                  </a:extLst>
                </a:gridCol>
              </a:tblGrid>
              <a:tr h="576666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Value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Character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Value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Character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Value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Character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Value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Character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3167697072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0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1787284119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6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6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7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7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8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164952257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8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9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9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A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10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B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11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C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619828554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12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D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13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E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14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F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15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G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3791816149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16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H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17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J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18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K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19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L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2366624801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20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M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21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N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22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P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23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Q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63495599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24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R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25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S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26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T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27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U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2560451339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28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V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29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W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30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X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31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Y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1538941264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32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Z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33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a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34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b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35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c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3156608706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36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d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37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e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38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f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39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g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229210709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40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h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41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i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42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j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43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k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2182396724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44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m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45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n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46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o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47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p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2019776725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48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q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49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r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50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s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51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t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2139415993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52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u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53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v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54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w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55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x</a:t>
                      </a:r>
                    </a:p>
                  </a:txBody>
                  <a:tcPr marL="50764" marR="50764" marT="25378" marB="25378" anchor="ctr"/>
                </a:tc>
                <a:extLst>
                  <a:ext uri="{0D108BD9-81ED-4DB2-BD59-A6C34878D82A}">
                    <a16:rowId xmlns:a16="http://schemas.microsoft.com/office/drawing/2014/main" val="4214047616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56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y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altLang="zh-TW" sz="1600">
                          <a:effectLst/>
                        </a:rPr>
                        <a:t>57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z</a:t>
                      </a:r>
                    </a:p>
                  </a:txBody>
                  <a:tcPr marL="50764" marR="50764" marT="25378" marB="25378" anchor="ctr"/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50764" marR="50764" marT="25378" marB="25378"/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50764" marR="50764" marT="25378" marB="25378"/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50764" marR="50764" marT="25378" marB="25378"/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50764" marR="50764" marT="25378" marB="25378"/>
                </a:tc>
                <a:extLst>
                  <a:ext uri="{0D108BD9-81ED-4DB2-BD59-A6C34878D82A}">
                    <a16:rowId xmlns:a16="http://schemas.microsoft.com/office/drawing/2014/main" val="863067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1440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Bitcoin Address </a:t>
            </a:r>
            <a:r>
              <a:rPr lang="zh-TW" altLang="en-US" dirty="0"/>
              <a:t>生成 過程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5014078" y="6311900"/>
            <a:ext cx="44502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0" i="0" u="none" strike="noStrike" dirty="0">
                <a:solidFill>
                  <a:srgbClr val="10ADE4"/>
                </a:solidFill>
                <a:effectLst/>
                <a:latin typeface="Helvetica Neue"/>
                <a:hlinkClick r:id="rId2"/>
              </a:rPr>
              <a:t>1KwA4fS4uVuCNjCtMivE7m5ATbv93UZg8V</a:t>
            </a:r>
            <a:r>
              <a:rPr lang="en-US" altLang="zh-TW" b="0" i="0" dirty="0">
                <a:solidFill>
                  <a:srgbClr val="808080"/>
                </a:solidFill>
                <a:effectLst/>
                <a:latin typeface="Helvetica Neue"/>
              </a:rPr>
              <a:t> </a:t>
            </a:r>
            <a:endParaRPr lang="zh-TW" altLang="en-US" dirty="0"/>
          </a:p>
        </p:txBody>
      </p:sp>
      <p:pic>
        <p:nvPicPr>
          <p:cNvPr id="6" name="圖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1103693" y="1329253"/>
            <a:ext cx="9750235" cy="496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769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6864" y="365125"/>
            <a:ext cx="10515600" cy="1325563"/>
          </a:xfrm>
        </p:spPr>
        <p:txBody>
          <a:bodyPr/>
          <a:lstStyle/>
          <a:p>
            <a:r>
              <a:rPr lang="en-US" altLang="zh-TW" dirty="0"/>
              <a:t>Summary</a:t>
            </a:r>
            <a:r>
              <a:rPr lang="en-US" altLang="zh-TW" baseline="30000" dirty="0"/>
              <a:t>[16]</a:t>
            </a:r>
            <a:endParaRPr lang="zh-TW" altLang="en-US" baseline="30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36864" y="1504756"/>
            <a:ext cx="10444993" cy="5128953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dirty="0"/>
              <a:t>User interact with the </a:t>
            </a:r>
            <a:r>
              <a:rPr lang="en-US" altLang="zh-TW" dirty="0" err="1"/>
              <a:t>blockchain</a:t>
            </a:r>
            <a:r>
              <a:rPr lang="en-US" altLang="zh-TW" dirty="0"/>
              <a:t> via a pair of private/public keys.</a:t>
            </a:r>
          </a:p>
          <a:p>
            <a:pPr lvl="1"/>
            <a:r>
              <a:rPr lang="en-US" altLang="zh-TW" dirty="0">
                <a:solidFill>
                  <a:srgbClr val="0070C0"/>
                </a:solidFill>
              </a:rPr>
              <a:t>Private key to sign the transaction</a:t>
            </a:r>
          </a:p>
          <a:p>
            <a:pPr lvl="1"/>
            <a:r>
              <a:rPr lang="en-US" altLang="zh-TW" dirty="0">
                <a:solidFill>
                  <a:srgbClr val="0070C0"/>
                </a:solidFill>
              </a:rPr>
              <a:t>Transaction is addressable by public key</a:t>
            </a:r>
          </a:p>
          <a:p>
            <a:r>
              <a:rPr lang="en-US" altLang="zh-TW" dirty="0"/>
              <a:t>The neighboring peers ensure this incoming transaction is valid before relaying it further</a:t>
            </a:r>
          </a:p>
          <a:p>
            <a:pPr lvl="1"/>
            <a:r>
              <a:rPr lang="en-US" altLang="zh-TW" dirty="0"/>
              <a:t>Discard TX if invalid</a:t>
            </a:r>
          </a:p>
          <a:p>
            <a:pPr lvl="1"/>
            <a:r>
              <a:rPr lang="en-US" altLang="zh-TW" dirty="0"/>
              <a:t>Otherwise, </a:t>
            </a:r>
            <a:r>
              <a:rPr lang="en-US" altLang="zh-TW" dirty="0">
                <a:solidFill>
                  <a:srgbClr val="0070C0"/>
                </a:solidFill>
              </a:rPr>
              <a:t>Eventually TX is spread</a:t>
            </a:r>
            <a:r>
              <a:rPr lang="zh-TW" altLang="en-US" dirty="0">
                <a:solidFill>
                  <a:srgbClr val="0070C0"/>
                </a:solidFill>
              </a:rPr>
              <a:t> </a:t>
            </a:r>
            <a:r>
              <a:rPr lang="en-US" altLang="zh-TW" dirty="0">
                <a:solidFill>
                  <a:srgbClr val="0070C0"/>
                </a:solidFill>
              </a:rPr>
              <a:t>across the entire network</a:t>
            </a:r>
          </a:p>
          <a:p>
            <a:r>
              <a:rPr lang="en-US" altLang="zh-TW" dirty="0"/>
              <a:t>Then, transactions been collected and validated during an agreed-upon time interval are ordered and packaged into </a:t>
            </a:r>
            <a:r>
              <a:rPr lang="en-US" altLang="zh-TW" dirty="0">
                <a:solidFill>
                  <a:srgbClr val="0070C0"/>
                </a:solidFill>
              </a:rPr>
              <a:t>candidate block,</a:t>
            </a:r>
          </a:p>
          <a:p>
            <a:pPr lvl="1"/>
            <a:r>
              <a:rPr lang="en-US" altLang="zh-TW" dirty="0">
                <a:solidFill>
                  <a:srgbClr val="0070C0"/>
                </a:solidFill>
              </a:rPr>
              <a:t>Mining node broadcasts this block back to the network to ask for consensus confirmation</a:t>
            </a:r>
          </a:p>
          <a:p>
            <a:pPr lvl="1"/>
            <a:r>
              <a:rPr lang="en-US" altLang="zh-TW" dirty="0"/>
              <a:t>Consensus nodes verify the candidate block</a:t>
            </a:r>
          </a:p>
          <a:p>
            <a:pPr lvl="2"/>
            <a:r>
              <a:rPr lang="en-US" altLang="zh-TW" dirty="0">
                <a:solidFill>
                  <a:srgbClr val="0070C0"/>
                </a:solidFill>
              </a:rPr>
              <a:t>If OK, add the block to </a:t>
            </a:r>
            <a:r>
              <a:rPr lang="en-US" altLang="zh-TW" dirty="0" err="1">
                <a:solidFill>
                  <a:srgbClr val="0070C0"/>
                </a:solidFill>
              </a:rPr>
              <a:t>blockchain</a:t>
            </a:r>
            <a:r>
              <a:rPr lang="en-US" altLang="zh-TW" dirty="0">
                <a:solidFill>
                  <a:srgbClr val="0070C0"/>
                </a:solidFill>
              </a:rPr>
              <a:t>, apply the transactions of the confirmed block.</a:t>
            </a:r>
          </a:p>
          <a:p>
            <a:pPr lvl="2"/>
            <a:r>
              <a:rPr lang="en-US" altLang="zh-TW" dirty="0"/>
              <a:t>It Not OK, discard the block </a:t>
            </a:r>
          </a:p>
          <a:p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1F0ED39-B2A1-42C8-BEF4-32ED25994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950" y="135802"/>
            <a:ext cx="2770934" cy="128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27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Double Spending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1120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Agenda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 smtClean="0"/>
              <a:t>Bitcoin</a:t>
            </a:r>
            <a:r>
              <a:rPr lang="zh-TW" altLang="en-US" b="1" dirty="0" smtClean="0"/>
              <a:t>介</a:t>
            </a:r>
            <a:r>
              <a:rPr lang="zh-TW" altLang="en-US" b="1" dirty="0"/>
              <a:t>紹</a:t>
            </a:r>
            <a:endParaRPr lang="en-US" altLang="zh-TW" b="1" dirty="0"/>
          </a:p>
          <a:p>
            <a:r>
              <a:rPr lang="en-US" altLang="zh-TW" dirty="0" err="1"/>
              <a:t>IoT</a:t>
            </a:r>
            <a:r>
              <a:rPr lang="zh-TW" altLang="en-US" dirty="0"/>
              <a:t>的前世今生</a:t>
            </a:r>
            <a:endParaRPr lang="en-US" altLang="zh-TW" dirty="0"/>
          </a:p>
          <a:p>
            <a:r>
              <a:rPr lang="en-US" altLang="zh-TW" dirty="0" err="1"/>
              <a:t>Blockchain</a:t>
            </a:r>
            <a:r>
              <a:rPr lang="zh-TW" altLang="en-US" dirty="0"/>
              <a:t>的前世</a:t>
            </a:r>
            <a:r>
              <a:rPr lang="zh-TW" altLang="en-US" dirty="0" smtClean="0"/>
              <a:t>今生</a:t>
            </a:r>
            <a:endParaRPr lang="en-US" altLang="zh-TW" dirty="0" smtClean="0"/>
          </a:p>
          <a:p>
            <a:r>
              <a:rPr lang="en-US" altLang="zh-TW" dirty="0" smtClean="0"/>
              <a:t>Why </a:t>
            </a:r>
            <a:r>
              <a:rPr lang="en-US" altLang="zh-TW" dirty="0" err="1"/>
              <a:t>IoT</a:t>
            </a:r>
            <a:r>
              <a:rPr lang="en-US" altLang="zh-TW" dirty="0"/>
              <a:t> needs </a:t>
            </a:r>
            <a:r>
              <a:rPr lang="en-US" altLang="zh-TW" dirty="0" err="1"/>
              <a:t>Blockchain</a:t>
            </a:r>
            <a:r>
              <a:rPr lang="en-US" altLang="zh-TW" dirty="0"/>
              <a:t>?</a:t>
            </a:r>
          </a:p>
          <a:p>
            <a:r>
              <a:rPr lang="en-US" altLang="zh-TW" dirty="0" err="1" smtClean="0"/>
              <a:t>Blockchain</a:t>
            </a:r>
            <a:r>
              <a:rPr lang="zh-TW" altLang="en-US" dirty="0"/>
              <a:t>與</a:t>
            </a:r>
            <a:r>
              <a:rPr lang="en-US" altLang="zh-TW" dirty="0" err="1" smtClean="0"/>
              <a:t>IoT</a:t>
            </a:r>
            <a:r>
              <a:rPr lang="zh-TW" altLang="en-US" dirty="0" smtClean="0"/>
              <a:t>的未來</a:t>
            </a:r>
            <a:endParaRPr lang="en-US" altLang="zh-TW" dirty="0"/>
          </a:p>
          <a:p>
            <a:r>
              <a:rPr lang="en-US" altLang="zh-TW" dirty="0" smtClean="0"/>
              <a:t>Concluding Remarks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376418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Double spending attack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zh-TW" altLang="en-US" dirty="0"/>
              <a:t>大致分為兩類  </a:t>
            </a:r>
            <a:r>
              <a:rPr lang="en-US" altLang="zh-TW" dirty="0"/>
              <a:t>Memory Pool</a:t>
            </a:r>
            <a:r>
              <a:rPr lang="zh-TW" altLang="en-US" dirty="0"/>
              <a:t> 、 進</a:t>
            </a:r>
            <a:r>
              <a:rPr lang="en-US" altLang="zh-TW" dirty="0" err="1"/>
              <a:t>blockchain</a:t>
            </a:r>
            <a:r>
              <a:rPr lang="zh-TW" altLang="en-US" dirty="0"/>
              <a:t>之後</a:t>
            </a:r>
            <a:endParaRPr lang="en-US" altLang="zh-TW" dirty="0"/>
          </a:p>
          <a:p>
            <a:pPr lvl="1"/>
            <a:r>
              <a:rPr lang="en-US" altLang="zh-TW" dirty="0"/>
              <a:t>Memory Pool</a:t>
            </a:r>
          </a:p>
          <a:p>
            <a:pPr lvl="2"/>
            <a:r>
              <a:rPr lang="zh-TW" altLang="en-US" dirty="0"/>
              <a:t>成因：場景為</a:t>
            </a:r>
            <a:r>
              <a:rPr lang="en-US" altLang="zh-TW" dirty="0"/>
              <a:t> “</a:t>
            </a:r>
            <a:r>
              <a:rPr lang="zh-TW" altLang="en-US" dirty="0"/>
              <a:t>攻擊者</a:t>
            </a:r>
            <a:r>
              <a:rPr lang="en-US" altLang="zh-TW" dirty="0"/>
              <a:t>”</a:t>
            </a:r>
            <a:r>
              <a:rPr lang="zh-TW" altLang="en-US" dirty="0"/>
              <a:t>要給 </a:t>
            </a:r>
            <a:r>
              <a:rPr lang="en-US" altLang="zh-TW" dirty="0"/>
              <a:t>“A”</a:t>
            </a:r>
            <a:r>
              <a:rPr lang="zh-TW" altLang="en-US" dirty="0"/>
              <a:t> </a:t>
            </a:r>
            <a:r>
              <a:rPr lang="en-US" altLang="zh-TW" dirty="0"/>
              <a:t>100</a:t>
            </a:r>
            <a:r>
              <a:rPr lang="zh-TW" altLang="en-US" dirty="0"/>
              <a:t>元，但 之後 </a:t>
            </a:r>
            <a:r>
              <a:rPr lang="en-US" altLang="zh-TW" dirty="0"/>
              <a:t>“</a:t>
            </a:r>
            <a:r>
              <a:rPr lang="zh-TW" altLang="en-US" dirty="0"/>
              <a:t>攻擊者</a:t>
            </a:r>
            <a:r>
              <a:rPr lang="en-US" altLang="zh-TW" dirty="0"/>
              <a:t>”</a:t>
            </a:r>
            <a:r>
              <a:rPr lang="zh-TW" altLang="en-US" dirty="0"/>
              <a:t>又給 </a:t>
            </a:r>
            <a:r>
              <a:rPr lang="en-US" altLang="zh-TW" dirty="0"/>
              <a:t>“B”</a:t>
            </a:r>
            <a:r>
              <a:rPr lang="zh-TW" altLang="en-US" dirty="0"/>
              <a:t> </a:t>
            </a:r>
            <a:r>
              <a:rPr lang="en-US" altLang="zh-TW" dirty="0"/>
              <a:t>100</a:t>
            </a:r>
            <a:r>
              <a:rPr lang="zh-TW" altLang="en-US" dirty="0"/>
              <a:t>元，但給後者的手續費較高</a:t>
            </a:r>
            <a:endParaRPr lang="en-US" altLang="zh-TW" dirty="0"/>
          </a:p>
          <a:p>
            <a:pPr lvl="2"/>
            <a:r>
              <a:rPr lang="zh-TW" altLang="en-US" dirty="0"/>
              <a:t>後果：造成零確認運營商損失</a:t>
            </a:r>
            <a:endParaRPr lang="en-US" altLang="zh-TW" dirty="0"/>
          </a:p>
        </p:txBody>
      </p:sp>
      <p:sp>
        <p:nvSpPr>
          <p:cNvPr id="4" name="矩形 3"/>
          <p:cNvSpPr/>
          <p:nvPr/>
        </p:nvSpPr>
        <p:spPr>
          <a:xfrm>
            <a:off x="0" y="598873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hlinkClick r:id="rId2"/>
              </a:rPr>
              <a:t>https://shapeshift.io/#/coins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https://blog.blockcypher.com/yes-someone-double-spent-bitcoin-no-zero-confirmation-payments-are-not-dead-944d021b865e</a:t>
            </a:r>
            <a:endParaRPr lang="zh-TW" altLang="en-US" dirty="0"/>
          </a:p>
        </p:txBody>
      </p:sp>
      <p:pic>
        <p:nvPicPr>
          <p:cNvPr id="4100" name="Picture 4" descr="「ShapeShift.io」的圖片搜尋結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082" y="3758518"/>
            <a:ext cx="2922630" cy="2162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7568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Double Spending – </a:t>
            </a:r>
            <a:r>
              <a:rPr lang="en-US" altLang="zh-TW" dirty="0" err="1"/>
              <a:t>Tx</a:t>
            </a:r>
            <a:r>
              <a:rPr lang="en-US" altLang="zh-TW" dirty="0"/>
              <a:t> Memory Pool 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109" y="1606465"/>
            <a:ext cx="9321053" cy="5251535"/>
          </a:xfrm>
        </p:spPr>
      </p:pic>
    </p:spTree>
    <p:extLst>
      <p:ext uri="{BB962C8B-B14F-4D97-AF65-F5344CB8AC3E}">
        <p14:creationId xmlns:p14="http://schemas.microsoft.com/office/powerpoint/2010/main" val="15083020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35" y="2570100"/>
            <a:ext cx="10695411" cy="2941238"/>
          </a:xfrm>
        </p:spPr>
      </p:pic>
    </p:spTree>
    <p:extLst>
      <p:ext uri="{BB962C8B-B14F-4D97-AF65-F5344CB8AC3E}">
        <p14:creationId xmlns:p14="http://schemas.microsoft.com/office/powerpoint/2010/main" val="1845728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Double Spending – </a:t>
            </a:r>
            <a:r>
              <a:rPr lang="en-US" altLang="zh-TW" dirty="0" err="1"/>
              <a:t>blockchain</a:t>
            </a:r>
            <a:r>
              <a:rPr lang="en-US" altLang="zh-TW" dirty="0"/>
              <a:t> fork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219499" y="1518053"/>
            <a:ext cx="7022210" cy="5272161"/>
          </a:xfrm>
        </p:spPr>
      </p:pic>
    </p:spTree>
    <p:extLst>
      <p:ext uri="{BB962C8B-B14F-4D97-AF65-F5344CB8AC3E}">
        <p14:creationId xmlns:p14="http://schemas.microsoft.com/office/powerpoint/2010/main" val="24210121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864" y="1285600"/>
            <a:ext cx="9854271" cy="5221160"/>
          </a:xfrm>
        </p:spPr>
      </p:pic>
    </p:spTree>
    <p:extLst>
      <p:ext uri="{BB962C8B-B14F-4D97-AF65-F5344CB8AC3E}">
        <p14:creationId xmlns:p14="http://schemas.microsoft.com/office/powerpoint/2010/main" val="3545291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IoT</a:t>
            </a:r>
            <a:r>
              <a:rPr lang="zh-TW" altLang="en-US" dirty="0"/>
              <a:t>的前世今生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</a:t>
            </a:r>
            <a:r>
              <a:rPr lang="en-US" altLang="zh-TW" dirty="0"/>
              <a:t>1.0</a:t>
            </a:r>
            <a:r>
              <a:rPr lang="zh-TW" altLang="en-US" dirty="0"/>
              <a:t>及</a:t>
            </a:r>
            <a:r>
              <a:rPr lang="en-US" altLang="zh-TW" dirty="0" err="1"/>
              <a:t>IoT</a:t>
            </a:r>
            <a:r>
              <a:rPr lang="en-US" altLang="zh-TW" dirty="0"/>
              <a:t> 2.0)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36432" y="1499512"/>
            <a:ext cx="10515600" cy="4639437"/>
          </a:xfrm>
        </p:spPr>
        <p:txBody>
          <a:bodyPr/>
          <a:lstStyle/>
          <a:p>
            <a:r>
              <a:rPr lang="en-US" altLang="zh-TW" dirty="0" err="1"/>
              <a:t>IoT</a:t>
            </a:r>
            <a:r>
              <a:rPr lang="en-US" altLang="zh-TW" dirty="0"/>
              <a:t> 1.0</a:t>
            </a:r>
          </a:p>
          <a:p>
            <a:pPr lvl="1"/>
            <a:r>
              <a:rPr lang="en-US" altLang="zh-TW" dirty="0"/>
              <a:t>SNMP</a:t>
            </a:r>
          </a:p>
          <a:p>
            <a:pPr lvl="2"/>
            <a:r>
              <a:rPr lang="en-US" altLang="zh-TW" dirty="0"/>
              <a:t>Simple Network Management Protocol</a:t>
            </a:r>
          </a:p>
          <a:p>
            <a:pPr lvl="2"/>
            <a:r>
              <a:rPr lang="en-US" altLang="zh-TW" dirty="0" smtClean="0"/>
              <a:t>LAN/UDP</a:t>
            </a:r>
            <a:r>
              <a:rPr lang="zh-TW" altLang="en-US" dirty="0" smtClean="0"/>
              <a:t> </a:t>
            </a:r>
            <a:endParaRPr lang="en-US" altLang="zh-TW" dirty="0"/>
          </a:p>
          <a:p>
            <a:pPr lvl="1"/>
            <a:r>
              <a:rPr lang="en-US" altLang="zh-TW" dirty="0"/>
              <a:t>CWMP</a:t>
            </a:r>
          </a:p>
          <a:p>
            <a:pPr lvl="2"/>
            <a:r>
              <a:rPr lang="en-US" altLang="zh-TW" b="1" dirty="0"/>
              <a:t>CPE</a:t>
            </a:r>
            <a:r>
              <a:rPr lang="en-US" altLang="zh-TW" dirty="0"/>
              <a:t> WAN Management Protocol</a:t>
            </a:r>
          </a:p>
          <a:p>
            <a:pPr lvl="2"/>
            <a:r>
              <a:rPr lang="en-US" altLang="zh-TW" dirty="0" smtClean="0"/>
              <a:t>WAN/HTTP</a:t>
            </a:r>
            <a:endParaRPr lang="en-US" altLang="zh-TW" dirty="0"/>
          </a:p>
          <a:p>
            <a:r>
              <a:rPr lang="en-US" altLang="zh-TW" dirty="0" err="1"/>
              <a:t>IoT</a:t>
            </a:r>
            <a:r>
              <a:rPr lang="en-US" altLang="zh-TW" dirty="0"/>
              <a:t> 2.0</a:t>
            </a:r>
          </a:p>
          <a:p>
            <a:pPr lvl="1"/>
            <a:r>
              <a:rPr lang="en-US" altLang="zh-TW" dirty="0"/>
              <a:t>REST</a:t>
            </a:r>
            <a:r>
              <a:rPr lang="zh-TW" altLang="en-US" dirty="0"/>
              <a:t> </a:t>
            </a:r>
            <a:r>
              <a:rPr lang="en-US" altLang="zh-TW" dirty="0"/>
              <a:t>API</a:t>
            </a:r>
          </a:p>
          <a:p>
            <a:pPr lvl="2"/>
            <a:r>
              <a:rPr lang="en-US" altLang="zh-TW" dirty="0" err="1"/>
              <a:t>REpresentational</a:t>
            </a:r>
            <a:r>
              <a:rPr lang="en-US" altLang="zh-TW" dirty="0"/>
              <a:t> State Transfer</a:t>
            </a:r>
          </a:p>
          <a:p>
            <a:pPr lvl="2"/>
            <a:r>
              <a:rPr lang="en-US" altLang="zh-TW" dirty="0" smtClean="0"/>
              <a:t>WAN/HTTP</a:t>
            </a:r>
            <a:endParaRPr lang="en-US" altLang="zh-TW" dirty="0"/>
          </a:p>
          <a:p>
            <a:pPr lvl="1"/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9703" y="1558684"/>
            <a:ext cx="5360064" cy="458026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304" y="5419898"/>
            <a:ext cx="1582200" cy="143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310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04949" y="9080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Blockchain</a:t>
            </a:r>
            <a:r>
              <a:rPr lang="zh-TW" altLang="en-US" dirty="0"/>
              <a:t>的前世今生與未來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sz="1800" dirty="0">
                <a:solidFill>
                  <a:srgbClr val="0070C0"/>
                </a:solidFill>
              </a:rPr>
              <a:t>http://w2.blockchain-tec.net/blockchain/</a:t>
            </a:r>
            <a:r>
              <a:rPr lang="en-US" altLang="zh-TW" sz="2000" b="1" dirty="0">
                <a:solidFill>
                  <a:srgbClr val="0070C0"/>
                </a:solidFill>
                <a:latin typeface="Tempus Sans ITC" panose="04020404030D07020202" pitchFamily="82" charset="0"/>
              </a:rPr>
              <a:t>blockchain-by-melanie-swan</a:t>
            </a:r>
            <a:r>
              <a:rPr lang="en-US" altLang="zh-TW" sz="1800" dirty="0">
                <a:solidFill>
                  <a:srgbClr val="0070C0"/>
                </a:solidFill>
              </a:rPr>
              <a:t>.pdf</a:t>
            </a:r>
            <a:endParaRPr lang="zh-TW" altLang="en-US" sz="1800" dirty="0">
              <a:solidFill>
                <a:srgbClr val="0070C0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74320" y="1626118"/>
            <a:ext cx="11712633" cy="5065627"/>
          </a:xfrm>
        </p:spPr>
        <p:txBody>
          <a:bodyPr>
            <a:normAutofit fontScale="85000" lnSpcReduction="10000"/>
          </a:bodyPr>
          <a:lstStyle/>
          <a:p>
            <a:r>
              <a:rPr lang="en-US" altLang="zh-TW" dirty="0"/>
              <a:t>BC 1.0</a:t>
            </a:r>
          </a:p>
          <a:p>
            <a:pPr lvl="1"/>
            <a:r>
              <a:rPr lang="en-US" altLang="zh-TW" dirty="0"/>
              <a:t>Only for Cryptocurrency</a:t>
            </a:r>
          </a:p>
          <a:p>
            <a:pPr lvl="2"/>
            <a:r>
              <a:rPr lang="en-US" altLang="zh-TW" dirty="0"/>
              <a:t>Most famous Bitcoin</a:t>
            </a:r>
          </a:p>
          <a:p>
            <a:pPr lvl="2"/>
            <a:r>
              <a:rPr lang="en-US" altLang="zh-TW" dirty="0"/>
              <a:t>Help cryptocurrency complete the funding transfer between Internet users</a:t>
            </a:r>
          </a:p>
          <a:p>
            <a:r>
              <a:rPr lang="en-US" altLang="zh-TW" dirty="0"/>
              <a:t>BC 2.0</a:t>
            </a:r>
          </a:p>
          <a:p>
            <a:pPr lvl="1"/>
            <a:r>
              <a:rPr lang="en-US" altLang="zh-TW" dirty="0"/>
              <a:t>Practiced to Smart Contract</a:t>
            </a:r>
          </a:p>
          <a:p>
            <a:pPr lvl="2"/>
            <a:r>
              <a:rPr lang="en-US" altLang="zh-TW" dirty="0"/>
              <a:t>Financial products</a:t>
            </a:r>
          </a:p>
          <a:p>
            <a:pPr lvl="3"/>
            <a:r>
              <a:rPr lang="en-US" altLang="zh-TW" dirty="0"/>
              <a:t>stocks, bonds, futures, loans, property rights, smart assets and smart contracts</a:t>
            </a:r>
          </a:p>
          <a:p>
            <a:pPr lvl="2"/>
            <a:r>
              <a:rPr lang="en-US" altLang="zh-TW" dirty="0"/>
              <a:t>viewed as a database and inventory list for recording, tracking and transferring of all assets.</a:t>
            </a:r>
          </a:p>
          <a:p>
            <a:pPr lvl="2"/>
            <a:r>
              <a:rPr lang="en-US" altLang="zh-TW" dirty="0"/>
              <a:t>a record of any formation of asset registration, inventory and transaction information.</a:t>
            </a:r>
            <a:endParaRPr lang="zh-TW" altLang="zh-TW" dirty="0"/>
          </a:p>
          <a:p>
            <a:r>
              <a:rPr lang="en-US" altLang="zh-TW" dirty="0"/>
              <a:t>BC 3.0</a:t>
            </a:r>
          </a:p>
          <a:p>
            <a:pPr lvl="1"/>
            <a:r>
              <a:rPr lang="en-US" altLang="zh-TW" dirty="0"/>
              <a:t>Disengage from the applications of the market economy and finance</a:t>
            </a:r>
          </a:p>
          <a:p>
            <a:pPr lvl="1"/>
            <a:r>
              <a:rPr lang="en-US" altLang="zh-TW" dirty="0"/>
              <a:t>It emphasizes more on government, health, science, literature, culture, art and other fields</a:t>
            </a:r>
          </a:p>
          <a:p>
            <a:pPr lvl="2"/>
            <a:r>
              <a:rPr lang="en-US" altLang="zh-TW" dirty="0"/>
              <a:t>Health-care </a:t>
            </a:r>
            <a:r>
              <a:rPr lang="en-US" altLang="zh-TW" dirty="0" err="1"/>
              <a:t>blockchain</a:t>
            </a:r>
            <a:r>
              <a:rPr lang="en-US" altLang="zh-TW" dirty="0"/>
              <a:t>, food-safety </a:t>
            </a:r>
            <a:r>
              <a:rPr lang="en-US" altLang="zh-TW" dirty="0" err="1"/>
              <a:t>blockchain</a:t>
            </a:r>
            <a:r>
              <a:rPr lang="en-US" altLang="zh-TW" dirty="0"/>
              <a:t>, hotel-booking </a:t>
            </a:r>
            <a:r>
              <a:rPr lang="en-US" altLang="zh-TW" dirty="0" err="1"/>
              <a:t>blockchain</a:t>
            </a:r>
            <a:r>
              <a:rPr lang="en-US" altLang="zh-TW" dirty="0"/>
              <a:t> and certificate </a:t>
            </a:r>
            <a:r>
              <a:rPr lang="en-US" altLang="zh-TW" dirty="0" err="1"/>
              <a:t>blockchain</a:t>
            </a:r>
            <a:endParaRPr lang="en-US" altLang="zh-TW" dirty="0"/>
          </a:p>
          <a:p>
            <a:pPr lvl="3"/>
            <a:r>
              <a:rPr lang="en-US" altLang="zh-TW" dirty="0"/>
              <a:t>e.g., in the Estonian government since 2016, the national identity card is built in the </a:t>
            </a:r>
            <a:r>
              <a:rPr lang="en-US" altLang="zh-TW" dirty="0" err="1"/>
              <a:t>blockchain</a:t>
            </a:r>
            <a:r>
              <a:rPr lang="en-US" altLang="zh-TW" dirty="0"/>
              <a:t>, to sign a commercial contract or an application for marriage certificate.</a:t>
            </a:r>
          </a:p>
          <a:p>
            <a:pPr lvl="3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59100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</a:t>
            </a:r>
            <a:r>
              <a:rPr lang="en-US" altLang="zh-TW" dirty="0" err="1"/>
              <a:t>IoT</a:t>
            </a:r>
            <a:r>
              <a:rPr lang="en-US" altLang="zh-TW" dirty="0"/>
              <a:t> needs </a:t>
            </a:r>
            <a:r>
              <a:rPr lang="en-US" altLang="zh-TW" dirty="0" err="1"/>
              <a:t>Blockchain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90697" y="1612668"/>
            <a:ext cx="11346873" cy="5079077"/>
          </a:xfrm>
        </p:spPr>
        <p:txBody>
          <a:bodyPr>
            <a:normAutofit/>
          </a:bodyPr>
          <a:lstStyle/>
          <a:p>
            <a:r>
              <a:rPr lang="en-US" altLang="zh-TW" dirty="0"/>
              <a:t>Internet of Things (</a:t>
            </a:r>
            <a:r>
              <a:rPr lang="en-US" altLang="zh-TW" dirty="0" err="1"/>
              <a:t>IoT</a:t>
            </a:r>
            <a:r>
              <a:rPr lang="en-US" altLang="zh-TW" dirty="0"/>
              <a:t>) is often mentioned alongside the likes of AI as a technology set to change the world in the near future</a:t>
            </a:r>
          </a:p>
          <a:p>
            <a:pPr lvl="1"/>
            <a:r>
              <a:rPr lang="en-US" altLang="zh-TW" dirty="0"/>
              <a:t>Gartner said there will be more than 20 billion connected devices by 2020</a:t>
            </a:r>
          </a:p>
          <a:p>
            <a:pPr lvl="1"/>
            <a:r>
              <a:rPr lang="en-US" altLang="zh-TW" dirty="0"/>
              <a:t>2050, $6.2 Trillion on </a:t>
            </a:r>
            <a:r>
              <a:rPr lang="en-US" altLang="zh-TW" dirty="0" err="1"/>
              <a:t>IoT</a:t>
            </a:r>
            <a:r>
              <a:rPr lang="en-US" altLang="zh-TW" dirty="0"/>
              <a:t> Tech</a:t>
            </a:r>
          </a:p>
          <a:p>
            <a:r>
              <a:rPr lang="en-US" altLang="zh-TW" dirty="0"/>
              <a:t>Challenges</a:t>
            </a:r>
          </a:p>
          <a:p>
            <a:pPr lvl="1"/>
            <a:r>
              <a:rPr lang="en-US" altLang="zh-TW" dirty="0"/>
              <a:t>Scalability</a:t>
            </a:r>
          </a:p>
          <a:p>
            <a:pPr lvl="1"/>
            <a:r>
              <a:rPr lang="en-US" altLang="zh-TW" dirty="0"/>
              <a:t>Lack of standardization</a:t>
            </a:r>
          </a:p>
          <a:p>
            <a:pPr lvl="1"/>
            <a:r>
              <a:rPr lang="en-US" altLang="zh-TW" dirty="0" err="1"/>
              <a:t>Protocolization</a:t>
            </a:r>
            <a:endParaRPr lang="en-US" altLang="zh-TW" dirty="0"/>
          </a:p>
          <a:p>
            <a:pPr lvl="1"/>
            <a:r>
              <a:rPr lang="en-US" altLang="zh-TW" dirty="0"/>
              <a:t>Security</a:t>
            </a:r>
          </a:p>
          <a:p>
            <a:pPr lvl="1"/>
            <a:r>
              <a:rPr lang="en-US" altLang="zh-TW" dirty="0"/>
              <a:t>Transparent</a:t>
            </a:r>
          </a:p>
          <a:p>
            <a:pPr lvl="1"/>
            <a:r>
              <a:rPr lang="en-US" altLang="zh-TW" dirty="0"/>
              <a:t>Availability</a:t>
            </a:r>
          </a:p>
          <a:p>
            <a:pPr lvl="1"/>
            <a:r>
              <a:rPr lang="en-US" altLang="zh-TW" dirty="0"/>
              <a:t>Immune censorship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9561" y="3200400"/>
            <a:ext cx="6922439" cy="36576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0780" y="220446"/>
            <a:ext cx="1404199" cy="127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162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2015" y="365125"/>
            <a:ext cx="11097489" cy="1325563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IoT</a:t>
            </a:r>
            <a:r>
              <a:rPr lang="zh-TW" altLang="en-US" dirty="0"/>
              <a:t>的前世今生與</a:t>
            </a:r>
            <a:r>
              <a:rPr lang="en-US" altLang="zh-TW" dirty="0" err="1"/>
              <a:t>Blockchain</a:t>
            </a:r>
            <a:r>
              <a:rPr lang="zh-TW" altLang="en-US" dirty="0"/>
              <a:t>的未來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sz="1600" dirty="0">
                <a:solidFill>
                  <a:srgbClr val="0070C0"/>
                </a:solidFill>
              </a:rPr>
              <a:t>https://www.rs-online.com/designspark/</a:t>
            </a:r>
            <a:r>
              <a:rPr lang="en-US" altLang="zh-TW" sz="1800" b="1" dirty="0">
                <a:solidFill>
                  <a:srgbClr val="0070C0"/>
                </a:solidFill>
                <a:latin typeface="Tempus Sans ITC" panose="04020404030D07020202" pitchFamily="82" charset="0"/>
              </a:rPr>
              <a:t>when-the-blockchain-technology-meets-the-internet-of-things</a:t>
            </a:r>
            <a:endParaRPr lang="zh-TW" altLang="en-US" sz="1800" b="1" dirty="0">
              <a:solidFill>
                <a:srgbClr val="0070C0"/>
              </a:solidFill>
              <a:latin typeface="Tempus Sans ITC" panose="04020404030D07020202" pitchFamily="82" charset="0"/>
            </a:endParaRPr>
          </a:p>
        </p:txBody>
      </p:sp>
      <p:pic>
        <p:nvPicPr>
          <p:cNvPr id="2050" name="Picture 2" descr="titl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85" y="1798752"/>
            <a:ext cx="10589815" cy="4543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6696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90812" cy="1325563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IoT</a:t>
            </a:r>
            <a:r>
              <a:rPr lang="zh-TW" altLang="en-US" dirty="0"/>
              <a:t>與</a:t>
            </a:r>
            <a:r>
              <a:rPr lang="en-US" altLang="zh-TW" dirty="0" err="1"/>
              <a:t>Blockchain</a:t>
            </a:r>
            <a:r>
              <a:rPr lang="zh-TW" altLang="en-US" dirty="0"/>
              <a:t>的未來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					</a:t>
            </a:r>
            <a:r>
              <a:rPr lang="zh-TW" altLang="en-US" dirty="0"/>
              <a:t>就在全球化的</a:t>
            </a:r>
            <a:r>
              <a:rPr lang="zh-TW" altLang="en-US" dirty="0">
                <a:solidFill>
                  <a:srgbClr val="0070C0"/>
                </a:solidFill>
              </a:rPr>
              <a:t>數位帳本</a:t>
            </a:r>
          </a:p>
        </p:txBody>
      </p:sp>
      <p:pic>
        <p:nvPicPr>
          <p:cNvPr id="3074" name="Picture 2" descr="titl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1515" y="1690688"/>
            <a:ext cx="7858557" cy="5127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768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83336" y="182880"/>
            <a:ext cx="10515600" cy="758952"/>
          </a:xfrm>
        </p:spPr>
        <p:txBody>
          <a:bodyPr/>
          <a:lstStyle/>
          <a:p>
            <a:r>
              <a:rPr lang="zh-TW" altLang="en-US" dirty="0"/>
              <a:t>加密貨幣市場</a:t>
            </a: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669" y="832104"/>
            <a:ext cx="9824977" cy="6071616"/>
          </a:xfrm>
        </p:spPr>
      </p:pic>
      <p:sp>
        <p:nvSpPr>
          <p:cNvPr id="8" name="文字方塊 7"/>
          <p:cNvSpPr txBox="1"/>
          <p:nvPr/>
        </p:nvSpPr>
        <p:spPr>
          <a:xfrm>
            <a:off x="5001768" y="-73152"/>
            <a:ext cx="6475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dirty="0"/>
          </a:p>
          <a:p>
            <a:r>
              <a:rPr lang="en-US" altLang="zh-TW" dirty="0"/>
              <a:t>Market Cap: $631,339,916,895 / 24h Vol: $40,690,150,614 /</a:t>
            </a:r>
          </a:p>
          <a:p>
            <a:r>
              <a:rPr lang="en-US" altLang="zh-TW" dirty="0"/>
              <a:t>BTC Dominance: 50.7%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191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Blockchain</a:t>
            </a:r>
            <a:r>
              <a:rPr lang="zh-TW" altLang="en-US" dirty="0" smtClean="0"/>
              <a:t>與</a:t>
            </a:r>
            <a:r>
              <a:rPr lang="en-US" altLang="zh-TW" dirty="0" err="1" smtClean="0"/>
              <a:t>IoT</a:t>
            </a:r>
            <a:r>
              <a:rPr lang="zh-TW" altLang="en-US" dirty="0" smtClean="0"/>
              <a:t>的未來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Blockchain</a:t>
            </a:r>
            <a:r>
              <a:rPr lang="en-US" altLang="zh-TW" dirty="0"/>
              <a:t> &amp; Smart </a:t>
            </a:r>
            <a:r>
              <a:rPr lang="en-US" altLang="zh-TW" dirty="0" err="1"/>
              <a:t>Contrats</a:t>
            </a:r>
            <a:r>
              <a:rPr lang="en-US" altLang="zh-TW" dirty="0"/>
              <a:t> for </a:t>
            </a:r>
            <a:r>
              <a:rPr lang="en-US" altLang="zh-TW" dirty="0" err="1"/>
              <a:t>IoT</a:t>
            </a:r>
            <a:endParaRPr lang="zh-TW" altLang="en-US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66121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Smart Contract</a:t>
            </a:r>
            <a:br>
              <a:rPr lang="en-US" altLang="zh-TW" dirty="0"/>
            </a:br>
            <a:r>
              <a:rPr lang="en-US" altLang="zh-TW" sz="2000" dirty="0"/>
              <a:t>https://blog.gasolin.idv.tw/2017/09/02/</a:t>
            </a:r>
            <a:r>
              <a:rPr lang="en-US" altLang="zh-TW" sz="2400" b="1" dirty="0">
                <a:latin typeface="Tempus Sans ITC" panose="04020404030D07020202" pitchFamily="82" charset="0"/>
              </a:rPr>
              <a:t>what-is-smart-contract</a:t>
            </a:r>
            <a:r>
              <a:rPr lang="en-US" altLang="zh-TW" sz="2000" dirty="0"/>
              <a:t>/</a:t>
            </a:r>
            <a:endParaRPr lang="zh-TW" altLang="en-US" sz="2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5939" y="1782128"/>
            <a:ext cx="11589326" cy="4716492"/>
          </a:xfrm>
        </p:spPr>
        <p:txBody>
          <a:bodyPr>
            <a:normAutofit lnSpcReduction="10000"/>
          </a:bodyPr>
          <a:lstStyle/>
          <a:p>
            <a:r>
              <a:rPr lang="zh-TW" altLang="en-US" b="1" dirty="0">
                <a:solidFill>
                  <a:srgbClr val="0070C0"/>
                </a:solidFill>
              </a:rPr>
              <a:t>在</a:t>
            </a:r>
            <a:r>
              <a:rPr lang="en-US" altLang="zh-TW" b="1" dirty="0" err="1">
                <a:solidFill>
                  <a:srgbClr val="0070C0"/>
                </a:solidFill>
              </a:rPr>
              <a:t>Blockchain</a:t>
            </a:r>
            <a:r>
              <a:rPr lang="zh-TW" altLang="en-US" b="1" dirty="0">
                <a:solidFill>
                  <a:srgbClr val="0070C0"/>
                </a:solidFill>
              </a:rPr>
              <a:t>上運行的程式</a:t>
            </a:r>
            <a:endParaRPr lang="en-US" altLang="zh-TW" b="1" dirty="0">
              <a:solidFill>
                <a:srgbClr val="0070C0"/>
              </a:solidFill>
            </a:endParaRPr>
          </a:p>
          <a:p>
            <a:pPr lvl="1"/>
            <a:r>
              <a:rPr lang="zh-TW" altLang="en-US" dirty="0"/>
              <a:t>通常指的是以可以在</a:t>
            </a:r>
            <a:r>
              <a:rPr lang="en-US" altLang="zh-TW" dirty="0" err="1"/>
              <a:t>Ethereum</a:t>
            </a:r>
            <a:r>
              <a:rPr lang="zh-TW" altLang="en-US" dirty="0"/>
              <a:t>區塊鏈上</a:t>
            </a:r>
            <a:r>
              <a:rPr lang="zh-TW" altLang="en-US" b="1" dirty="0">
                <a:solidFill>
                  <a:srgbClr val="0070C0"/>
                </a:solidFill>
              </a:rPr>
              <a:t>執行的</a:t>
            </a:r>
            <a:r>
              <a:rPr lang="en-US" altLang="zh-TW" b="1" dirty="0">
                <a:solidFill>
                  <a:srgbClr val="0070C0"/>
                </a:solidFill>
              </a:rPr>
              <a:t>Turing Completeness</a:t>
            </a:r>
            <a:r>
              <a:rPr lang="zh-TW" altLang="en-US" b="1" dirty="0">
                <a:solidFill>
                  <a:srgbClr val="0070C0"/>
                </a:solidFill>
              </a:rPr>
              <a:t>程式</a:t>
            </a:r>
            <a:endParaRPr lang="en-US" altLang="zh-TW" b="1" dirty="0">
              <a:solidFill>
                <a:srgbClr val="0070C0"/>
              </a:solidFill>
            </a:endParaRPr>
          </a:p>
          <a:p>
            <a:pPr lvl="1"/>
            <a:r>
              <a:rPr lang="zh-TW" altLang="en-US" dirty="0"/>
              <a:t>如果相容於</a:t>
            </a:r>
            <a:r>
              <a:rPr lang="en-US" altLang="zh-TW" dirty="0"/>
              <a:t>ERC20</a:t>
            </a:r>
            <a:r>
              <a:rPr lang="zh-TW" altLang="en-US" dirty="0"/>
              <a:t>標準，不需重新開發從挖礦到交易的整個代幣生態系統</a:t>
            </a:r>
            <a:endParaRPr lang="en-US" altLang="zh-TW" dirty="0"/>
          </a:p>
          <a:p>
            <a:pPr lvl="2"/>
            <a:r>
              <a:rPr lang="zh-TW" altLang="en-US" dirty="0">
                <a:solidFill>
                  <a:srgbClr val="0070C0"/>
                </a:solidFill>
              </a:rPr>
              <a:t>新加密代幣可以直接使用支援以太坊的電子錢包💰來收送</a:t>
            </a:r>
            <a:endParaRPr lang="en-US" altLang="zh-TW" dirty="0">
              <a:solidFill>
                <a:srgbClr val="0070C0"/>
              </a:solidFill>
            </a:endParaRPr>
          </a:p>
          <a:p>
            <a:pPr lvl="2"/>
            <a:r>
              <a:rPr lang="zh-TW" altLang="en-US" dirty="0"/>
              <a:t>投資者或贊助者還可以隨時交易這些代幣</a:t>
            </a:r>
            <a:endParaRPr lang="en-US" altLang="zh-TW" dirty="0"/>
          </a:p>
          <a:p>
            <a:pPr lvl="3"/>
            <a:r>
              <a:rPr lang="zh-TW" altLang="en-US" dirty="0">
                <a:solidFill>
                  <a:srgbClr val="0070C0"/>
                </a:solidFill>
              </a:rPr>
              <a:t>讓資金的運用變得更加彈性，也降低了投資的門檻</a:t>
            </a:r>
            <a:endParaRPr lang="en-US" altLang="zh-TW" dirty="0">
              <a:solidFill>
                <a:srgbClr val="0070C0"/>
              </a:solidFill>
            </a:endParaRPr>
          </a:p>
          <a:p>
            <a:pPr lvl="1"/>
            <a:r>
              <a:rPr lang="en-US" altLang="zh-TW" dirty="0"/>
              <a:t>Smart Contracts</a:t>
            </a:r>
            <a:r>
              <a:rPr lang="zh-TW" altLang="en-US" dirty="0"/>
              <a:t>也讓募資💸變得更透明。參與者投資資金或提供服務，也可獲得相應的權益</a:t>
            </a:r>
            <a:endParaRPr lang="en-US" altLang="zh-TW" dirty="0"/>
          </a:p>
          <a:p>
            <a:pPr lvl="2"/>
            <a:r>
              <a:rPr lang="zh-TW" altLang="en-US" dirty="0"/>
              <a:t>這份權益可以用代幣的形式返還給參與者</a:t>
            </a:r>
            <a:endParaRPr lang="en-US" altLang="zh-TW" dirty="0"/>
          </a:p>
          <a:p>
            <a:pPr lvl="1"/>
            <a:r>
              <a:rPr lang="zh-TW" altLang="en-US" dirty="0"/>
              <a:t>可以用來運作各式公開公正的自動服務機構</a:t>
            </a:r>
            <a:r>
              <a:rPr lang="en-US" altLang="zh-TW" dirty="0"/>
              <a:t>(</a:t>
            </a:r>
            <a:r>
              <a:rPr lang="en-US" altLang="zh-TW" b="1" dirty="0">
                <a:solidFill>
                  <a:srgbClr val="0070C0"/>
                </a:solidFill>
              </a:rPr>
              <a:t>DAO</a:t>
            </a:r>
            <a:r>
              <a:rPr lang="zh-TW" altLang="en-US" b="1" dirty="0">
                <a:solidFill>
                  <a:srgbClr val="0070C0"/>
                </a:solidFill>
              </a:rPr>
              <a:t>，</a:t>
            </a:r>
            <a:r>
              <a:rPr lang="en-US" altLang="zh-TW" b="1" dirty="0">
                <a:solidFill>
                  <a:srgbClr val="0070C0"/>
                </a:solidFill>
              </a:rPr>
              <a:t>Decentralized Autonomous Organization</a:t>
            </a:r>
            <a:r>
              <a:rPr lang="en-US" altLang="zh-TW" dirty="0"/>
              <a:t>)</a:t>
            </a:r>
            <a:r>
              <a:rPr lang="zh-TW" altLang="en-US" dirty="0"/>
              <a:t>🏦</a:t>
            </a:r>
            <a:endParaRPr lang="en-US" altLang="zh-TW" dirty="0"/>
          </a:p>
          <a:p>
            <a:pPr lvl="2"/>
            <a:r>
              <a:rPr lang="zh-TW" altLang="en-US" dirty="0"/>
              <a:t>透過分散在全球各節點上運作的智能合約</a:t>
            </a:r>
            <a:endParaRPr lang="en-US" altLang="zh-TW" dirty="0"/>
          </a:p>
          <a:p>
            <a:pPr lvl="2"/>
            <a:r>
              <a:rPr lang="zh-TW" altLang="en-US" dirty="0"/>
              <a:t>所有運作與決策都是公開透明的</a:t>
            </a:r>
            <a:endParaRPr lang="en-US" altLang="zh-TW" dirty="0"/>
          </a:p>
          <a:p>
            <a:pPr lvl="2"/>
            <a:r>
              <a:rPr lang="zh-TW" altLang="en-US" b="1" dirty="0">
                <a:solidFill>
                  <a:srgbClr val="0070C0"/>
                </a:solidFill>
              </a:rPr>
              <a:t>降低了交易的不確定性</a:t>
            </a:r>
            <a:r>
              <a:rPr lang="en-US" altLang="zh-TW" b="1" dirty="0">
                <a:solidFill>
                  <a:srgbClr val="0070C0"/>
                </a:solidFill>
              </a:rPr>
              <a:t>(Uncertainty)</a:t>
            </a:r>
            <a:r>
              <a:rPr lang="zh-TW" altLang="en-US" b="1" dirty="0">
                <a:solidFill>
                  <a:srgbClr val="0070C0"/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2845487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Smart Contract</a:t>
            </a:r>
            <a:br>
              <a:rPr lang="en-US" altLang="zh-TW" dirty="0"/>
            </a:br>
            <a:r>
              <a:rPr lang="en-US" altLang="zh-TW" sz="2000" dirty="0"/>
              <a:t>https://blog.gasolin.idv.tw/2017/09/02</a:t>
            </a:r>
            <a:r>
              <a:rPr lang="en-US" altLang="zh-TW" sz="2200" dirty="0"/>
              <a:t>/</a:t>
            </a:r>
            <a:r>
              <a:rPr lang="en-US" altLang="zh-TW" sz="2200" b="1" dirty="0">
                <a:latin typeface="Tempus Sans ITC" panose="04020404030D07020202" pitchFamily="82" charset="0"/>
              </a:rPr>
              <a:t>what-is-smart-contract</a:t>
            </a:r>
            <a:r>
              <a:rPr lang="en-US" altLang="zh-TW" sz="2200" dirty="0"/>
              <a:t>/</a:t>
            </a:r>
            <a:endParaRPr lang="zh-TW" altLang="en-US" sz="22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33117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Smart Contract</a:t>
            </a:r>
            <a:r>
              <a:rPr lang="zh-TW" altLang="en-US" b="1" dirty="0">
                <a:solidFill>
                  <a:srgbClr val="0070C0"/>
                </a:solidFill>
              </a:rPr>
              <a:t>和一般程式的差異</a:t>
            </a:r>
            <a:endParaRPr lang="en-US" altLang="zh-TW" b="1" dirty="0">
              <a:solidFill>
                <a:srgbClr val="0070C0"/>
              </a:solidFill>
            </a:endParaRPr>
          </a:p>
          <a:p>
            <a:pPr lvl="1"/>
            <a:r>
              <a:rPr lang="zh-TW" altLang="en-US" dirty="0"/>
              <a:t>整合金流容易</a:t>
            </a:r>
            <a:endParaRPr lang="en-US" altLang="zh-TW" dirty="0"/>
          </a:p>
          <a:p>
            <a:pPr lvl="1"/>
            <a:r>
              <a:rPr lang="zh-TW" altLang="en-US" dirty="0"/>
              <a:t>部署時與後續寫入時需費用</a:t>
            </a:r>
            <a:endParaRPr lang="en-US" altLang="zh-TW" dirty="0"/>
          </a:p>
          <a:p>
            <a:pPr lvl="2"/>
            <a:r>
              <a:rPr lang="zh-TW" altLang="en-US" dirty="0"/>
              <a:t>分給參與交易驗證</a:t>
            </a:r>
            <a:r>
              <a:rPr lang="en-US" altLang="zh-TW" dirty="0"/>
              <a:t>(</a:t>
            </a:r>
            <a:r>
              <a:rPr lang="zh-TW" altLang="en-US" dirty="0"/>
              <a:t>挖礦</a:t>
            </a:r>
            <a:r>
              <a:rPr lang="en-US" altLang="zh-TW" dirty="0"/>
              <a:t>)</a:t>
            </a:r>
            <a:r>
              <a:rPr lang="zh-TW" altLang="en-US" dirty="0"/>
              <a:t>的人</a:t>
            </a:r>
            <a:endParaRPr lang="en-US" altLang="zh-TW" dirty="0"/>
          </a:p>
          <a:p>
            <a:pPr lvl="2"/>
            <a:r>
              <a:rPr lang="en-US" altLang="zh-TW" dirty="0"/>
              <a:t>Contract</a:t>
            </a:r>
            <a:r>
              <a:rPr lang="zh-TW" altLang="en-US" dirty="0"/>
              <a:t>會作為不可更改的區塊鏈的一部分</a:t>
            </a:r>
            <a:endParaRPr lang="en-US" altLang="zh-TW" dirty="0"/>
          </a:p>
          <a:p>
            <a:pPr lvl="2"/>
            <a:r>
              <a:rPr lang="zh-TW" altLang="en-US" dirty="0"/>
              <a:t>分散地儲存在全球各地</a:t>
            </a:r>
            <a:r>
              <a:rPr lang="en-US" altLang="zh-TW" dirty="0" err="1"/>
              <a:t>Ethereum</a:t>
            </a:r>
            <a:r>
              <a:rPr lang="zh-TW" altLang="en-US" dirty="0"/>
              <a:t>的節點上</a:t>
            </a:r>
            <a:endParaRPr lang="en-US" altLang="zh-TW" dirty="0"/>
          </a:p>
          <a:p>
            <a:pPr lvl="2"/>
            <a:r>
              <a:rPr lang="zh-TW" altLang="en-US" dirty="0"/>
              <a:t>查詢已寫入</a:t>
            </a:r>
            <a:r>
              <a:rPr lang="en-US" altLang="zh-TW" dirty="0" err="1"/>
              <a:t>Blockchain</a:t>
            </a:r>
            <a:r>
              <a:rPr lang="zh-TW" altLang="en-US" dirty="0"/>
              <a:t>的靜態資料時不需費用</a:t>
            </a:r>
            <a:endParaRPr lang="en-US" altLang="zh-TW" dirty="0"/>
          </a:p>
          <a:p>
            <a:pPr lvl="2"/>
            <a:r>
              <a:rPr lang="zh-TW" altLang="en-US" dirty="0"/>
              <a:t>在每次透過</a:t>
            </a:r>
            <a:r>
              <a:rPr lang="en-US" altLang="zh-TW" dirty="0"/>
              <a:t>Smart Contract</a:t>
            </a:r>
            <a:r>
              <a:rPr lang="zh-TW" altLang="en-US" dirty="0"/>
              <a:t>寫入或讀取計算結果時，需要提供一小筆交易費用</a:t>
            </a:r>
            <a:endParaRPr lang="en-US" altLang="zh-TW" dirty="0"/>
          </a:p>
          <a:p>
            <a:pPr lvl="1"/>
            <a:r>
              <a:rPr lang="zh-TW" altLang="en-US" dirty="0"/>
              <a:t>儲存資料的成本更高</a:t>
            </a:r>
            <a:endParaRPr lang="en-US" altLang="zh-TW" dirty="0"/>
          </a:p>
          <a:p>
            <a:pPr lvl="2"/>
            <a:r>
              <a:rPr lang="en-US" altLang="zh-TW" dirty="0"/>
              <a:t>Smart Contract</a:t>
            </a:r>
            <a:r>
              <a:rPr lang="zh-TW" altLang="en-US" dirty="0"/>
              <a:t>將資料儲存在</a:t>
            </a:r>
            <a:r>
              <a:rPr lang="en-US" altLang="zh-TW" dirty="0" err="1"/>
              <a:t>Blockchain</a:t>
            </a:r>
            <a:r>
              <a:rPr lang="zh-TW" altLang="en-US" dirty="0"/>
              <a:t>上，儲存資料所需的時間與成本相對昂貴</a:t>
            </a:r>
            <a:endParaRPr lang="en-US" altLang="zh-TW" dirty="0"/>
          </a:p>
          <a:p>
            <a:pPr lvl="1"/>
            <a:r>
              <a:rPr lang="zh-TW" altLang="en-US" dirty="0"/>
              <a:t>部署後無法更改</a:t>
            </a:r>
            <a:endParaRPr lang="en-US" altLang="zh-TW" dirty="0"/>
          </a:p>
          <a:p>
            <a:pPr lvl="2"/>
            <a:r>
              <a:rPr lang="zh-TW" altLang="en-US" dirty="0"/>
              <a:t>開發者透過加入額外的</a:t>
            </a:r>
            <a:r>
              <a:rPr lang="en-US" altLang="zh-TW" dirty="0"/>
              <a:t>Smart Contract</a:t>
            </a:r>
            <a:r>
              <a:rPr lang="zh-TW" altLang="en-US" dirty="0"/>
              <a:t>，可躲過原</a:t>
            </a:r>
            <a:r>
              <a:rPr lang="en-US" altLang="zh-TW" dirty="0"/>
              <a:t>Smart Contract</a:t>
            </a:r>
            <a:r>
              <a:rPr lang="zh-TW" altLang="en-US" dirty="0"/>
              <a:t>部署後無法再更改的限制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10347960" y="673672"/>
            <a:ext cx="177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7030A0"/>
                </a:solidFill>
                <a:latin typeface="Tempus Sans ITC" panose="04020404030D07020202" pitchFamily="82" charset="0"/>
              </a:rPr>
              <a:t>Continued</a:t>
            </a:r>
            <a:endParaRPr lang="zh-TW" altLang="en-US" sz="2400" b="1" dirty="0">
              <a:solidFill>
                <a:srgbClr val="7030A0"/>
              </a:solidFill>
              <a:latin typeface="Tempus Sans ITC" panose="04020404030D07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4512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prstClr val="black"/>
                </a:solidFill>
              </a:rPr>
              <a:t>Smart </a:t>
            </a:r>
            <a:r>
              <a:rPr lang="en-US" altLang="zh-TW" dirty="0" smtClean="0">
                <a:solidFill>
                  <a:prstClr val="black"/>
                </a:solidFill>
              </a:rPr>
              <a:t>Contract</a:t>
            </a:r>
            <a:r>
              <a:rPr lang="en-US" altLang="zh-TW" dirty="0">
                <a:solidFill>
                  <a:prstClr val="black"/>
                </a:solidFill>
              </a:rPr>
              <a:t/>
            </a:r>
            <a:br>
              <a:rPr lang="en-US" altLang="zh-TW" dirty="0">
                <a:solidFill>
                  <a:prstClr val="black"/>
                </a:solidFill>
              </a:rPr>
            </a:br>
            <a:r>
              <a:rPr lang="en-US" altLang="zh-TW" sz="2000" dirty="0">
                <a:solidFill>
                  <a:prstClr val="black"/>
                </a:solidFill>
              </a:rPr>
              <a:t>https://blog.gasolin.idv.tw/2017/09/02</a:t>
            </a:r>
            <a:r>
              <a:rPr lang="en-US" altLang="zh-TW" sz="2200" dirty="0">
                <a:solidFill>
                  <a:prstClr val="black"/>
                </a:solidFill>
              </a:rPr>
              <a:t>/</a:t>
            </a:r>
            <a:r>
              <a:rPr lang="en-US" altLang="zh-TW" sz="2200" b="1" dirty="0">
                <a:solidFill>
                  <a:prstClr val="black"/>
                </a:solidFill>
                <a:latin typeface="Tempus Sans ITC" panose="04020404030D07020202" pitchFamily="82" charset="0"/>
              </a:rPr>
              <a:t>what-is-smart-contract</a:t>
            </a:r>
            <a:r>
              <a:rPr lang="en-US" altLang="zh-TW" sz="2200" dirty="0">
                <a:solidFill>
                  <a:prstClr val="black"/>
                </a:solidFill>
              </a:rPr>
              <a:t>/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90204" y="1825625"/>
            <a:ext cx="11247120" cy="4351338"/>
          </a:xfrm>
        </p:spPr>
        <p:txBody>
          <a:bodyPr/>
          <a:lstStyle/>
          <a:p>
            <a:r>
              <a:rPr lang="zh-TW" altLang="en-US" b="1" dirty="0">
                <a:solidFill>
                  <a:srgbClr val="0070C0"/>
                </a:solidFill>
              </a:rPr>
              <a:t>如何撰寫</a:t>
            </a:r>
            <a:r>
              <a:rPr lang="en-US" altLang="zh-TW" b="1" dirty="0">
                <a:solidFill>
                  <a:srgbClr val="0070C0"/>
                </a:solidFill>
              </a:rPr>
              <a:t>Smart Contract</a:t>
            </a:r>
            <a:r>
              <a:rPr lang="zh-TW" altLang="en-US" b="1" dirty="0">
                <a:solidFill>
                  <a:srgbClr val="0070C0"/>
                </a:solidFill>
              </a:rPr>
              <a:t>？</a:t>
            </a:r>
            <a:endParaRPr lang="en-US" altLang="zh-TW" b="1" dirty="0">
              <a:solidFill>
                <a:srgbClr val="0070C0"/>
              </a:solidFill>
            </a:endParaRPr>
          </a:p>
          <a:p>
            <a:pPr lvl="1"/>
            <a:r>
              <a:rPr lang="en-US" altLang="zh-TW" dirty="0" err="1"/>
              <a:t>Ethereum</a:t>
            </a:r>
            <a:r>
              <a:rPr lang="zh-TW" altLang="en-US" dirty="0"/>
              <a:t>上的智能合約需要使用</a:t>
            </a:r>
            <a:r>
              <a:rPr lang="en-US" altLang="zh-TW" dirty="0"/>
              <a:t>solidity</a:t>
            </a:r>
            <a:r>
              <a:rPr lang="zh-TW" altLang="en-US" dirty="0"/>
              <a:t>語言來撰寫</a:t>
            </a:r>
            <a:endParaRPr lang="en-US" altLang="zh-TW" dirty="0"/>
          </a:p>
          <a:p>
            <a:pPr lvl="2"/>
            <a:r>
              <a:rPr lang="en-US" altLang="zh-TW" dirty="0"/>
              <a:t>solidity</a:t>
            </a:r>
            <a:r>
              <a:rPr lang="zh-TW" altLang="en-US" dirty="0"/>
              <a:t>是一種類似</a:t>
            </a:r>
            <a:r>
              <a:rPr lang="en-US" altLang="zh-TW" dirty="0" err="1"/>
              <a:t>Javascript</a:t>
            </a:r>
            <a:r>
              <a:rPr lang="zh-TW" altLang="en-US" dirty="0"/>
              <a:t>的語言</a:t>
            </a:r>
            <a:endParaRPr lang="en-US" altLang="zh-TW" dirty="0"/>
          </a:p>
          <a:p>
            <a:pPr lvl="2"/>
            <a:r>
              <a:rPr lang="zh-TW" altLang="en-US" dirty="0"/>
              <a:t>圍繞著</a:t>
            </a:r>
            <a:r>
              <a:rPr lang="en-US" altLang="zh-TW" dirty="0"/>
              <a:t>solidity</a:t>
            </a:r>
            <a:r>
              <a:rPr lang="zh-TW" altLang="en-US" dirty="0"/>
              <a:t>的各種開發工具鏈都是使用屬於</a:t>
            </a:r>
            <a:r>
              <a:rPr lang="en-US" altLang="zh-TW" dirty="0" err="1"/>
              <a:t>Javascript</a:t>
            </a:r>
            <a:r>
              <a:rPr lang="zh-TW" altLang="en-US" dirty="0"/>
              <a:t>生態系的</a:t>
            </a:r>
            <a:r>
              <a:rPr lang="en-US" altLang="zh-TW" dirty="0" err="1"/>
              <a:t>npm</a:t>
            </a:r>
            <a:r>
              <a:rPr lang="zh-TW" altLang="en-US" dirty="0"/>
              <a:t>來提供</a:t>
            </a:r>
            <a:endParaRPr lang="en-US" altLang="zh-TW" dirty="0"/>
          </a:p>
          <a:p>
            <a:pPr lvl="1"/>
            <a:r>
              <a:rPr lang="zh-TW" altLang="en-US" dirty="0"/>
              <a:t>其他有</a:t>
            </a:r>
            <a:r>
              <a:rPr lang="en-US" altLang="zh-TW" dirty="0"/>
              <a:t>Serpent(</a:t>
            </a:r>
            <a:r>
              <a:rPr lang="zh-TW" altLang="en-US" dirty="0"/>
              <a:t>類</a:t>
            </a:r>
            <a:r>
              <a:rPr lang="en-US" altLang="zh-TW" dirty="0"/>
              <a:t>Python)</a:t>
            </a:r>
            <a:r>
              <a:rPr lang="zh-TW" altLang="en-US" dirty="0"/>
              <a:t>、</a:t>
            </a:r>
            <a:r>
              <a:rPr lang="en-US" altLang="zh-TW" dirty="0" err="1"/>
              <a:t>lll</a:t>
            </a:r>
            <a:r>
              <a:rPr lang="en-US" altLang="zh-TW" dirty="0"/>
              <a:t>(</a:t>
            </a:r>
            <a:r>
              <a:rPr lang="zh-TW" altLang="en-US" dirty="0"/>
              <a:t>類</a:t>
            </a:r>
            <a:r>
              <a:rPr lang="en-US" altLang="zh-TW" dirty="0"/>
              <a:t>Fortran)</a:t>
            </a:r>
            <a:endParaRPr lang="zh-TW" altLang="en-US" dirty="0">
              <a:solidFill>
                <a:srgbClr val="0070C0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0347960" y="673672"/>
            <a:ext cx="177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7030A0"/>
                </a:solidFill>
                <a:latin typeface="Tempus Sans ITC" panose="04020404030D07020202" pitchFamily="82" charset="0"/>
              </a:rPr>
              <a:t>Continued</a:t>
            </a:r>
            <a:endParaRPr lang="zh-TW" altLang="en-US" sz="2400" b="1" dirty="0">
              <a:solidFill>
                <a:srgbClr val="7030A0"/>
              </a:solidFill>
              <a:latin typeface="Tempus Sans ITC" panose="04020404030D07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7058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prstClr val="black"/>
                </a:solidFill>
              </a:rPr>
              <a:t>Smart </a:t>
            </a:r>
            <a:r>
              <a:rPr lang="en-US" altLang="zh-TW" dirty="0" smtClean="0">
                <a:solidFill>
                  <a:prstClr val="black"/>
                </a:solidFill>
              </a:rPr>
              <a:t>Contract</a:t>
            </a:r>
            <a:r>
              <a:rPr lang="en-US" altLang="zh-TW" dirty="0">
                <a:solidFill>
                  <a:prstClr val="black"/>
                </a:solidFill>
              </a:rPr>
              <a:t/>
            </a:r>
            <a:br>
              <a:rPr lang="en-US" altLang="zh-TW" dirty="0">
                <a:solidFill>
                  <a:prstClr val="black"/>
                </a:solidFill>
              </a:rPr>
            </a:br>
            <a:r>
              <a:rPr lang="en-US" altLang="zh-TW" sz="2000" dirty="0">
                <a:solidFill>
                  <a:prstClr val="black"/>
                </a:solidFill>
              </a:rPr>
              <a:t>https://blog.gasolin.idv.tw/2017/09/02</a:t>
            </a:r>
            <a:r>
              <a:rPr lang="en-US" altLang="zh-TW" sz="2200" dirty="0">
                <a:solidFill>
                  <a:prstClr val="black"/>
                </a:solidFill>
              </a:rPr>
              <a:t>/</a:t>
            </a:r>
            <a:r>
              <a:rPr lang="en-US" altLang="zh-TW" sz="2200" b="1" dirty="0">
                <a:solidFill>
                  <a:prstClr val="black"/>
                </a:solidFill>
                <a:latin typeface="Tempus Sans ITC" panose="04020404030D07020202" pitchFamily="82" charset="0"/>
              </a:rPr>
              <a:t>what-is-smart-contract</a:t>
            </a:r>
            <a:r>
              <a:rPr lang="en-US" altLang="zh-TW" sz="2200" dirty="0">
                <a:solidFill>
                  <a:prstClr val="black"/>
                </a:solidFill>
              </a:rPr>
              <a:t>/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10347960" y="673672"/>
            <a:ext cx="177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7030A0"/>
                </a:solidFill>
                <a:latin typeface="Tempus Sans ITC" panose="04020404030D07020202" pitchFamily="82" charset="0"/>
              </a:rPr>
              <a:t>Continued</a:t>
            </a:r>
            <a:endParaRPr lang="zh-TW" altLang="en-US" sz="2400" b="1" dirty="0">
              <a:solidFill>
                <a:srgbClr val="7030A0"/>
              </a:solidFill>
              <a:latin typeface="Tempus Sans ITC" panose="04020404030D07020202" pitchFamily="82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064" y="3560679"/>
            <a:ext cx="5420680" cy="1371072"/>
          </a:xfrm>
          <a:prstGeom prst="rect">
            <a:avLst/>
          </a:prstGeom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6829" y="1690688"/>
            <a:ext cx="10746971" cy="4974185"/>
          </a:xfrm>
        </p:spPr>
        <p:txBody>
          <a:bodyPr/>
          <a:lstStyle/>
          <a:p>
            <a:r>
              <a:rPr lang="zh-TW" altLang="en-US" b="1" dirty="0">
                <a:solidFill>
                  <a:srgbClr val="0070C0"/>
                </a:solidFill>
              </a:rPr>
              <a:t>將</a:t>
            </a:r>
            <a:r>
              <a:rPr lang="en-US" altLang="zh-TW" b="1" dirty="0">
                <a:solidFill>
                  <a:srgbClr val="0070C0"/>
                </a:solidFill>
              </a:rPr>
              <a:t>Smart Contract</a:t>
            </a:r>
            <a:r>
              <a:rPr lang="zh-TW" altLang="en-US" b="1" dirty="0">
                <a:solidFill>
                  <a:srgbClr val="0070C0"/>
                </a:solidFill>
              </a:rPr>
              <a:t>部署到</a:t>
            </a:r>
            <a:r>
              <a:rPr lang="en-US" altLang="zh-TW" b="1" dirty="0" err="1">
                <a:solidFill>
                  <a:srgbClr val="0070C0"/>
                </a:solidFill>
              </a:rPr>
              <a:t>Blockchain</a:t>
            </a:r>
            <a:r>
              <a:rPr lang="zh-TW" altLang="en-US" b="1" dirty="0">
                <a:solidFill>
                  <a:srgbClr val="0070C0"/>
                </a:solidFill>
              </a:rPr>
              <a:t>的流程</a:t>
            </a:r>
          </a:p>
          <a:p>
            <a:pPr lvl="1"/>
            <a:r>
              <a:rPr lang="zh-TW" altLang="en-US" dirty="0"/>
              <a:t>先將</a:t>
            </a:r>
            <a:r>
              <a:rPr lang="en-US" altLang="zh-TW" dirty="0"/>
              <a:t>solidity</a:t>
            </a:r>
            <a:r>
              <a:rPr lang="zh-TW" altLang="en-US" dirty="0"/>
              <a:t>程式碼程式碼</a:t>
            </a:r>
            <a:r>
              <a:rPr lang="en-US" altLang="zh-TW" dirty="0"/>
              <a:t>(.sol)compile</a:t>
            </a:r>
            <a:r>
              <a:rPr lang="zh-TW" altLang="en-US" dirty="0"/>
              <a:t>成</a:t>
            </a:r>
            <a:r>
              <a:rPr lang="en-US" altLang="zh-TW" dirty="0"/>
              <a:t>EVM(</a:t>
            </a:r>
            <a:r>
              <a:rPr lang="en-US" altLang="zh-TW" dirty="0" err="1"/>
              <a:t>Ethereum</a:t>
            </a:r>
            <a:r>
              <a:rPr lang="en-US" altLang="zh-TW" dirty="0"/>
              <a:t> Virtual Machine)</a:t>
            </a:r>
            <a:r>
              <a:rPr lang="zh-TW" altLang="en-US" dirty="0"/>
              <a:t>能讀懂的二進位</a:t>
            </a:r>
            <a:r>
              <a:rPr lang="en-US" altLang="zh-TW" dirty="0"/>
              <a:t>Contract </a:t>
            </a:r>
            <a:r>
              <a:rPr lang="en-US" altLang="zh-TW" dirty="0" err="1"/>
              <a:t>ByteCode</a:t>
            </a:r>
            <a:endParaRPr lang="en-US" altLang="zh-TW" dirty="0"/>
          </a:p>
          <a:p>
            <a:pPr lvl="1"/>
            <a:r>
              <a:rPr lang="zh-TW" altLang="en-US" dirty="0"/>
              <a:t>部署</a:t>
            </a:r>
            <a:r>
              <a:rPr lang="en-US" altLang="zh-TW" dirty="0" err="1"/>
              <a:t>ByteCode</a:t>
            </a:r>
            <a:r>
              <a:rPr lang="zh-TW" altLang="en-US" dirty="0"/>
              <a:t>到</a:t>
            </a:r>
            <a:r>
              <a:rPr lang="en-US" altLang="zh-TW" dirty="0" err="1"/>
              <a:t>Ethereum</a:t>
            </a:r>
            <a:r>
              <a:rPr lang="zh-TW" altLang="en-US" dirty="0"/>
              <a:t> </a:t>
            </a:r>
            <a:r>
              <a:rPr lang="en-US" altLang="zh-TW" dirty="0" err="1"/>
              <a:t>Blockchain</a:t>
            </a:r>
            <a:r>
              <a:rPr lang="zh-TW" altLang="en-US" dirty="0"/>
              <a:t>上執行</a:t>
            </a:r>
            <a:endParaRPr lang="en-US" altLang="zh-TW" dirty="0"/>
          </a:p>
          <a:p>
            <a:pPr lvl="1"/>
            <a:r>
              <a:rPr lang="zh-TW" altLang="en-US" dirty="0"/>
              <a:t>部署到區塊鏈上的合約會有一個和</a:t>
            </a:r>
            <a:r>
              <a:rPr lang="zh-TW" altLang="en-US" b="1" dirty="0">
                <a:solidFill>
                  <a:srgbClr val="0070C0"/>
                </a:solidFill>
              </a:rPr>
              <a:t>錢包地址</a:t>
            </a:r>
            <a:r>
              <a:rPr lang="en-US" altLang="zh-TW" dirty="0"/>
              <a:t>(Wallet Address)</a:t>
            </a:r>
            <a:r>
              <a:rPr lang="zh-TW" altLang="en-US" dirty="0"/>
              <a:t>一樣格式的</a:t>
            </a:r>
            <a:r>
              <a:rPr lang="zh-TW" altLang="en-US" b="1" dirty="0">
                <a:solidFill>
                  <a:srgbClr val="0070C0"/>
                </a:solidFill>
              </a:rPr>
              <a:t>合約地址</a:t>
            </a:r>
            <a:r>
              <a:rPr lang="en-US" altLang="zh-TW" dirty="0"/>
              <a:t>(Contract Address)</a:t>
            </a:r>
          </a:p>
          <a:p>
            <a:pPr lvl="1"/>
            <a:r>
              <a:rPr lang="zh-TW" altLang="en-US" dirty="0"/>
              <a:t>部署後的</a:t>
            </a:r>
            <a:r>
              <a:rPr lang="en-US" altLang="zh-TW" dirty="0"/>
              <a:t>Smart Contract</a:t>
            </a:r>
            <a:r>
              <a:rPr lang="zh-TW" altLang="en-US" dirty="0"/>
              <a:t>可自動執行</a:t>
            </a:r>
            <a:endParaRPr lang="en-US" altLang="zh-TW" dirty="0"/>
          </a:p>
          <a:p>
            <a:pPr lvl="1"/>
            <a:r>
              <a:rPr lang="zh-TW" altLang="en-US" dirty="0"/>
              <a:t>後續呼叫智能合約的時候</a:t>
            </a:r>
            <a:endParaRPr lang="en-US" altLang="zh-TW" dirty="0"/>
          </a:p>
          <a:p>
            <a:pPr lvl="2"/>
            <a:r>
              <a:rPr lang="zh-TW" altLang="en-US" dirty="0"/>
              <a:t>可以使用部署合約的錢包地址</a:t>
            </a:r>
            <a:r>
              <a:rPr lang="en-US" altLang="zh-TW" dirty="0"/>
              <a:t>(Owner Account)</a:t>
            </a:r>
          </a:p>
          <a:p>
            <a:pPr lvl="2"/>
            <a:r>
              <a:rPr lang="zh-TW" altLang="en-US" dirty="0"/>
              <a:t>或依據撰寫的智能合約條件，讓其他錢包地址也能呼叫這個智能合約</a:t>
            </a:r>
            <a:endParaRPr lang="en-US" altLang="zh-TW" dirty="0"/>
          </a:p>
          <a:p>
            <a:pPr lvl="2"/>
            <a:r>
              <a:rPr lang="zh-TW" altLang="en-US" dirty="0"/>
              <a:t>所謂的</a:t>
            </a:r>
            <a:r>
              <a:rPr lang="en-US" altLang="zh-TW" dirty="0"/>
              <a:t>"</a:t>
            </a:r>
            <a:r>
              <a:rPr lang="zh-TW" altLang="en-US" dirty="0"/>
              <a:t>呼叫智能合約</a:t>
            </a:r>
            <a:r>
              <a:rPr lang="en-US" altLang="zh-TW" dirty="0"/>
              <a:t>"</a:t>
            </a:r>
            <a:r>
              <a:rPr lang="zh-TW" altLang="en-US" dirty="0"/>
              <a:t>，其實就是向這個合約地址發起交易，只是交易的不只是代幣，而可以是智能合約提供的呼叫方法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0446" y="5841580"/>
            <a:ext cx="3421554" cy="101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6109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Blockchain</a:t>
            </a:r>
            <a:r>
              <a:rPr lang="en-US" altLang="zh-TW" dirty="0"/>
              <a:t> &amp; Smart </a:t>
            </a:r>
            <a:r>
              <a:rPr lang="en-US" altLang="zh-TW" dirty="0" smtClean="0"/>
              <a:t>Contract </a:t>
            </a:r>
            <a:r>
              <a:rPr lang="en-US" altLang="zh-TW" dirty="0"/>
              <a:t>for </a:t>
            </a:r>
            <a:r>
              <a:rPr lang="en-US" altLang="zh-TW" dirty="0" err="1"/>
              <a:t>IoT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Blockchain</a:t>
            </a:r>
            <a:r>
              <a:rPr lang="en-US" altLang="zh-TW" dirty="0" smtClean="0"/>
              <a:t> provides an elegant solution to issues above by a scalable, trustless p2p model</a:t>
            </a:r>
          </a:p>
          <a:p>
            <a:pPr lvl="1"/>
            <a:r>
              <a:rPr lang="en-US" altLang="zh-TW" dirty="0" smtClean="0"/>
              <a:t>Operating transparently</a:t>
            </a:r>
          </a:p>
          <a:p>
            <a:pPr lvl="1"/>
            <a:r>
              <a:rPr lang="en-US" altLang="zh-TW" dirty="0" smtClean="0"/>
              <a:t>Distributed data securely</a:t>
            </a:r>
          </a:p>
          <a:p>
            <a:r>
              <a:rPr lang="en-US" altLang="zh-TW" dirty="0" smtClean="0"/>
              <a:t>But how?</a:t>
            </a:r>
          </a:p>
          <a:p>
            <a:pPr lvl="1"/>
            <a:r>
              <a:rPr lang="en-US" altLang="zh-TW" dirty="0" smtClean="0"/>
              <a:t>5 case studies</a:t>
            </a:r>
          </a:p>
        </p:txBody>
      </p:sp>
    </p:spTree>
    <p:extLst>
      <p:ext uri="{BB962C8B-B14F-4D97-AF65-F5344CB8AC3E}">
        <p14:creationId xmlns:p14="http://schemas.microsoft.com/office/powerpoint/2010/main" val="22187190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Case Study 1 of BC-</a:t>
            </a:r>
            <a:r>
              <a:rPr lang="en-US" altLang="zh-TW" dirty="0" err="1" smtClean="0"/>
              <a:t>IoT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IoT</a:t>
            </a:r>
            <a:r>
              <a:rPr lang="en-US" altLang="zh-TW" dirty="0" smtClean="0"/>
              <a:t> device </a:t>
            </a:r>
            <a:r>
              <a:rPr lang="en-US" altLang="zh-TW" b="1" i="1" dirty="0" smtClean="0"/>
              <a:t>firmware update</a:t>
            </a:r>
          </a:p>
          <a:p>
            <a:pPr lvl="1"/>
            <a:r>
              <a:rPr lang="en-US" altLang="zh-TW" dirty="0" smtClean="0"/>
              <a:t>All the 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devices of a manufacturer operate on same BC network</a:t>
            </a:r>
          </a:p>
          <a:p>
            <a:pPr lvl="1"/>
            <a:r>
              <a:rPr lang="en-US" altLang="zh-TW" dirty="0" smtClean="0"/>
              <a:t>Deploy a </a:t>
            </a:r>
            <a:r>
              <a:rPr lang="en-US" altLang="zh-TW" i="1" dirty="0" smtClean="0"/>
              <a:t>smart contract </a:t>
            </a:r>
            <a:r>
              <a:rPr lang="en-US" altLang="zh-TW" dirty="0"/>
              <a:t> 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allows devices to store the </a:t>
            </a:r>
            <a:r>
              <a:rPr lang="en-US" altLang="zh-TW" i="1" dirty="0" smtClean="0"/>
              <a:t>hash </a:t>
            </a:r>
            <a:r>
              <a:rPr lang="en-US" altLang="zh-TW" dirty="0" smtClean="0"/>
              <a:t>of latest firmware stored on p2p file system</a:t>
            </a:r>
          </a:p>
          <a:p>
            <a:pPr lvl="1"/>
            <a:r>
              <a:rPr lang="en-US" altLang="zh-TW" dirty="0" smtClean="0"/>
              <a:t>Devices can query the contract</a:t>
            </a:r>
          </a:p>
          <a:p>
            <a:pPr lvl="2"/>
            <a:r>
              <a:rPr lang="en-US" altLang="zh-TW" dirty="0" smtClean="0"/>
              <a:t>Find out about the new update</a:t>
            </a:r>
          </a:p>
          <a:p>
            <a:pPr lvl="2"/>
            <a:r>
              <a:rPr lang="en-US" altLang="zh-TW" dirty="0" smtClean="0"/>
              <a:t>Request the update via the hash from the p2p file system such as IPFS</a:t>
            </a:r>
          </a:p>
          <a:p>
            <a:pPr lvl="3"/>
            <a:r>
              <a:rPr lang="en-US" altLang="zh-TW" dirty="0" smtClean="0"/>
              <a:t>The first request of the update is served by the manufacturer server</a:t>
            </a:r>
          </a:p>
          <a:p>
            <a:pPr lvl="3"/>
            <a:r>
              <a:rPr lang="en-US" altLang="zh-TW" dirty="0" smtClean="0"/>
              <a:t>Then, the update binary has propagated to enough nodes</a:t>
            </a:r>
          </a:p>
          <a:p>
            <a:pPr lvl="4"/>
            <a:r>
              <a:rPr lang="en-US" altLang="zh-TW" dirty="0" smtClean="0"/>
              <a:t>Manufacturer server can stop service </a:t>
            </a:r>
          </a:p>
          <a:p>
            <a:pPr lvl="2"/>
            <a:endParaRPr lang="en-US" altLang="zh-TW" dirty="0" smtClean="0"/>
          </a:p>
          <a:p>
            <a:pPr lvl="1"/>
            <a:endParaRPr lang="en-US" altLang="zh-TW" dirty="0" smtClean="0"/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84606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Case Study 2 of BC-</a:t>
            </a:r>
            <a:r>
              <a:rPr lang="en-US" altLang="zh-TW" dirty="0" err="1" smtClean="0"/>
              <a:t>IoT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1119338" cy="4351338"/>
          </a:xfrm>
        </p:spPr>
        <p:txBody>
          <a:bodyPr/>
          <a:lstStyle/>
          <a:p>
            <a:r>
              <a:rPr lang="en-US" altLang="zh-TW" dirty="0" err="1" smtClean="0"/>
              <a:t>Filecoin</a:t>
            </a:r>
            <a:r>
              <a:rPr lang="en-US" altLang="zh-TW" dirty="0" smtClean="0"/>
              <a:t> service allows devices to </a:t>
            </a:r>
            <a:r>
              <a:rPr lang="en-US" altLang="zh-TW" b="1" i="1" dirty="0" smtClean="0"/>
              <a:t>rent their </a:t>
            </a:r>
            <a:r>
              <a:rPr lang="en-US" altLang="zh-TW" b="1" i="1" dirty="0" err="1" smtClean="0"/>
              <a:t>diskspace</a:t>
            </a:r>
            <a:endParaRPr lang="en-US" altLang="zh-TW" b="1" i="1" dirty="0" smtClean="0"/>
          </a:p>
          <a:p>
            <a:r>
              <a:rPr lang="en-US" altLang="zh-TW" dirty="0" err="1" smtClean="0"/>
              <a:t>Myrid</a:t>
            </a:r>
            <a:r>
              <a:rPr lang="en-US" altLang="zh-TW" dirty="0" smtClean="0"/>
              <a:t>, 21.co and </a:t>
            </a:r>
            <a:r>
              <a:rPr lang="en-US" altLang="zh-TW" dirty="0" err="1" smtClean="0"/>
              <a:t>EtherAPIs</a:t>
            </a:r>
            <a:r>
              <a:rPr lang="en-US" altLang="zh-TW" dirty="0" smtClean="0"/>
              <a:t> make possible to </a:t>
            </a:r>
            <a:r>
              <a:rPr lang="en-US" altLang="zh-TW" b="1" i="1" dirty="0" smtClean="0"/>
              <a:t>monetize API calls</a:t>
            </a:r>
          </a:p>
          <a:p>
            <a:pPr lvl="1"/>
            <a:r>
              <a:rPr lang="en-US" altLang="zh-TW" dirty="0" smtClean="0"/>
              <a:t>Caller needs to provide the necessary </a:t>
            </a:r>
            <a:r>
              <a:rPr lang="en-US" altLang="zh-TW" i="1" dirty="0" smtClean="0"/>
              <a:t>micropayment</a:t>
            </a:r>
            <a:r>
              <a:rPr lang="en-US" altLang="zh-TW" dirty="0" smtClean="0"/>
              <a:t> (Bitcoin/</a:t>
            </a:r>
            <a:r>
              <a:rPr lang="en-US" altLang="zh-TW" dirty="0" err="1" smtClean="0"/>
              <a:t>Ethereum</a:t>
            </a:r>
            <a:r>
              <a:rPr lang="en-US" altLang="zh-TW" dirty="0" smtClean="0"/>
              <a:t>)</a:t>
            </a:r>
          </a:p>
          <a:p>
            <a:r>
              <a:rPr lang="en-US" altLang="zh-TW" dirty="0" smtClean="0"/>
              <a:t>With a cryptocurrency in place, every device can have its own bank account on the Internet</a:t>
            </a:r>
          </a:p>
          <a:p>
            <a:pPr lvl="1"/>
            <a:r>
              <a:rPr lang="en-US" altLang="zh-TW" dirty="0" smtClean="0"/>
              <a:t>Device can </a:t>
            </a:r>
            <a:r>
              <a:rPr lang="en-US" altLang="zh-TW" b="1" i="1" dirty="0" smtClean="0"/>
              <a:t>expose its resources to other devices</a:t>
            </a:r>
            <a:r>
              <a:rPr lang="en-US" altLang="zh-TW" i="1" dirty="0" smtClean="0"/>
              <a:t> </a:t>
            </a:r>
            <a:r>
              <a:rPr lang="en-US" altLang="zh-TW" dirty="0" smtClean="0"/>
              <a:t>(or users)</a:t>
            </a:r>
          </a:p>
          <a:p>
            <a:pPr lvl="1"/>
            <a:r>
              <a:rPr lang="en-US" altLang="zh-TW" dirty="0" smtClean="0"/>
              <a:t>Get compensated for others usage via </a:t>
            </a:r>
            <a:r>
              <a:rPr lang="en-US" altLang="zh-TW" dirty="0" err="1" smtClean="0"/>
              <a:t>microtransactions</a:t>
            </a:r>
            <a:r>
              <a:rPr lang="en-US" altLang="zh-TW" dirty="0" smtClean="0"/>
              <a:t>  </a:t>
            </a:r>
          </a:p>
          <a:p>
            <a:pPr marL="457200" lvl="1" indent="0">
              <a:buNone/>
            </a:pPr>
            <a:r>
              <a:rPr lang="en-US" altLang="zh-TW" dirty="0" smtClean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335992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Case Study 3 of BC-</a:t>
            </a:r>
            <a:r>
              <a:rPr lang="en-US" altLang="zh-TW" dirty="0" err="1" smtClean="0"/>
              <a:t>IoT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1119338" cy="4351338"/>
          </a:xfrm>
        </p:spPr>
        <p:txBody>
          <a:bodyPr/>
          <a:lstStyle/>
          <a:p>
            <a:r>
              <a:rPr lang="en-US" altLang="zh-TW" dirty="0" err="1" smtClean="0"/>
              <a:t>Slockit</a:t>
            </a:r>
            <a:r>
              <a:rPr lang="en-US" altLang="zh-TW" dirty="0" smtClean="0"/>
              <a:t> also facilitates the sharing of services</a:t>
            </a:r>
            <a:r>
              <a:rPr lang="zh-TW" altLang="en-US" dirty="0" smtClean="0"/>
              <a:t> 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 </a:t>
            </a:r>
            <a:r>
              <a:rPr lang="en-US" altLang="zh-TW" dirty="0" smtClean="0"/>
              <a:t>property</a:t>
            </a:r>
          </a:p>
          <a:p>
            <a:pPr lvl="1"/>
            <a:r>
              <a:rPr lang="en-US" altLang="zh-TW" b="1" i="1" dirty="0" smtClean="0"/>
              <a:t>Smart </a:t>
            </a:r>
            <a:r>
              <a:rPr lang="en-US" altLang="zh-TW" b="1" i="1" dirty="0"/>
              <a:t>e</a:t>
            </a:r>
            <a:r>
              <a:rPr lang="en-US" altLang="zh-TW" b="1" i="1" dirty="0" smtClean="0"/>
              <a:t>lectronic lock</a:t>
            </a:r>
          </a:p>
          <a:p>
            <a:pPr lvl="1"/>
            <a:endParaRPr lang="en-US" altLang="zh-TW" b="1" i="1" dirty="0" smtClean="0"/>
          </a:p>
          <a:p>
            <a:pPr marL="457200" lvl="1" indent="0">
              <a:buNone/>
            </a:pPr>
            <a:r>
              <a:rPr lang="en-US" altLang="zh-TW" dirty="0" smtClean="0"/>
              <a:t> 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3241696"/>
            <a:ext cx="3991266" cy="307020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403" y="2940277"/>
            <a:ext cx="3826085" cy="367304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975" y="3347141"/>
            <a:ext cx="39624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033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50299" y="285084"/>
            <a:ext cx="10515600" cy="1325563"/>
          </a:xfrm>
        </p:spPr>
        <p:txBody>
          <a:bodyPr/>
          <a:lstStyle/>
          <a:p>
            <a:r>
              <a:rPr lang="en-US" altLang="zh-TW" dirty="0" smtClean="0"/>
              <a:t>Case 4 of BC-</a:t>
            </a:r>
            <a:r>
              <a:rPr lang="en-US" altLang="zh-TW" dirty="0" err="1" smtClean="0"/>
              <a:t>IoT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altLang="zh-TW" dirty="0" err="1" smtClean="0"/>
              <a:t>TransActive</a:t>
            </a:r>
            <a:r>
              <a:rPr lang="en-US" altLang="zh-TW" dirty="0" smtClean="0"/>
              <a:t> Grid </a:t>
            </a:r>
          </a:p>
          <a:p>
            <a:pPr lvl="1"/>
            <a:r>
              <a:rPr lang="en-US" altLang="zh-TW" dirty="0" smtClean="0"/>
              <a:t>Experiment with concept of p2p market for </a:t>
            </a:r>
            <a:r>
              <a:rPr lang="en-US" altLang="zh-TW" b="1" dirty="0" smtClean="0"/>
              <a:t>renewable energy </a:t>
            </a:r>
            <a:r>
              <a:rPr lang="en-US" altLang="zh-TW" dirty="0" smtClean="0"/>
              <a:t>in Brooklyn, NY</a:t>
            </a:r>
          </a:p>
          <a:p>
            <a:pPr lvl="1"/>
            <a:r>
              <a:rPr lang="en-US" altLang="zh-TW" dirty="0" smtClean="0"/>
              <a:t>Solar panels record their excess output on the </a:t>
            </a:r>
            <a:r>
              <a:rPr lang="en-US" altLang="zh-TW" dirty="0" err="1" smtClean="0"/>
              <a:t>blockchain</a:t>
            </a:r>
            <a:endParaRPr lang="en-US" altLang="zh-TW" dirty="0"/>
          </a:p>
          <a:p>
            <a:pPr lvl="1"/>
            <a:r>
              <a:rPr lang="en-US" altLang="zh-TW" dirty="0" smtClean="0"/>
              <a:t>Sell it to neighboring parties via smart contract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331" y="3749040"/>
            <a:ext cx="5430611" cy="303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69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Bitcoin</a:t>
            </a:r>
            <a:r>
              <a:rPr lang="zh-TW" altLang="en-US" dirty="0"/>
              <a:t> 比特幣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116" y="630311"/>
            <a:ext cx="3114018" cy="650051"/>
          </a:xfrm>
          <a:prstGeom prst="rect">
            <a:avLst/>
          </a:prstGeom>
        </p:spPr>
      </p:pic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特色：</a:t>
            </a:r>
            <a:endParaRPr lang="en-US" altLang="zh-TW" dirty="0"/>
          </a:p>
          <a:p>
            <a:pPr lvl="1"/>
            <a:r>
              <a:rPr lang="zh-TW" altLang="en-US" dirty="0"/>
              <a:t>開始於：</a:t>
            </a:r>
            <a:r>
              <a:rPr lang="en-US" altLang="zh-TW" dirty="0"/>
              <a:t>2009</a:t>
            </a:r>
            <a:r>
              <a:rPr lang="zh-TW" altLang="en-US" dirty="0"/>
              <a:t>年</a:t>
            </a:r>
            <a:r>
              <a:rPr lang="en-US" altLang="zh-TW" dirty="0"/>
              <a:t>11</a:t>
            </a:r>
            <a:r>
              <a:rPr lang="zh-TW" altLang="en-US" dirty="0"/>
              <a:t>月 最早</a:t>
            </a:r>
            <a:endParaRPr lang="en-US" altLang="zh-TW" dirty="0"/>
          </a:p>
          <a:p>
            <a:pPr lvl="1"/>
            <a:r>
              <a:rPr lang="zh-TW" altLang="en-US" dirty="0"/>
              <a:t>預計發行總量：</a:t>
            </a:r>
            <a:r>
              <a:rPr lang="en-US" altLang="zh-TW" dirty="0"/>
              <a:t>2100</a:t>
            </a:r>
            <a:r>
              <a:rPr lang="zh-TW" altLang="en-US" dirty="0"/>
              <a:t>萬個比特幣 </a:t>
            </a:r>
            <a:r>
              <a:rPr lang="en-US" altLang="zh-TW" dirty="0"/>
              <a:t>– </a:t>
            </a:r>
            <a:r>
              <a:rPr lang="zh-TW" altLang="en-US" dirty="0"/>
              <a:t>所以具備稀缺性</a:t>
            </a:r>
            <a:endParaRPr lang="en-US" altLang="zh-TW" dirty="0"/>
          </a:p>
          <a:p>
            <a:pPr lvl="1"/>
            <a:r>
              <a:rPr lang="zh-TW" altLang="en-US" dirty="0"/>
              <a:t>貨幣發行演算法為：工作量證明算法</a:t>
            </a:r>
            <a:r>
              <a:rPr lang="en-US" altLang="zh-TW" dirty="0"/>
              <a:t>(Proof Of Work, POW)</a:t>
            </a:r>
          </a:p>
          <a:p>
            <a:pPr lvl="1"/>
            <a:r>
              <a:rPr lang="zh-TW" altLang="en-US" dirty="0"/>
              <a:t>資料的型態為</a:t>
            </a:r>
            <a:r>
              <a:rPr lang="en-US" altLang="zh-TW" dirty="0"/>
              <a:t>Unspent Transaction Output(</a:t>
            </a:r>
            <a:r>
              <a:rPr lang="en-US" altLang="zh-TW" b="1" u="sng" dirty="0"/>
              <a:t>UTXO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缺點：</a:t>
            </a:r>
            <a:endParaRPr lang="en-US" altLang="zh-TW" dirty="0"/>
          </a:p>
          <a:p>
            <a:pPr lvl="1"/>
            <a:r>
              <a:rPr lang="zh-TW" altLang="en-US" dirty="0"/>
              <a:t>系統能夠處裡的每秒交易量為 </a:t>
            </a:r>
            <a:r>
              <a:rPr lang="en-US" altLang="zh-TW" dirty="0"/>
              <a:t>7 TPS</a:t>
            </a:r>
            <a:r>
              <a:rPr lang="zh-TW" altLang="en-US" dirty="0"/>
              <a:t> </a:t>
            </a:r>
            <a:r>
              <a:rPr lang="en-US" altLang="zh-TW" dirty="0"/>
              <a:t>(Transactions Per Second)</a:t>
            </a:r>
          </a:p>
          <a:p>
            <a:pPr lvl="1"/>
            <a:r>
              <a:rPr lang="zh-TW" altLang="en-US" dirty="0"/>
              <a:t>區塊鏈資料越來越龐大  高達</a:t>
            </a:r>
            <a:r>
              <a:rPr lang="en-US" altLang="zh-TW" dirty="0"/>
              <a:t>150GB</a:t>
            </a:r>
          </a:p>
          <a:p>
            <a:pPr lvl="1"/>
            <a:r>
              <a:rPr lang="zh-TW" altLang="en-US" dirty="0"/>
              <a:t>因為採用</a:t>
            </a:r>
            <a:r>
              <a:rPr lang="en-US" altLang="zh-TW" dirty="0"/>
              <a:t>POW</a:t>
            </a:r>
            <a:r>
              <a:rPr lang="zh-TW" altLang="en-US" dirty="0"/>
              <a:t>導致  大量的電力耗損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861127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Case </a:t>
            </a:r>
            <a:r>
              <a:rPr lang="en-US" altLang="zh-TW" dirty="0" smtClean="0"/>
              <a:t>5 </a:t>
            </a:r>
            <a:r>
              <a:rPr lang="en-US" altLang="zh-TW" dirty="0"/>
              <a:t>of BC-</a:t>
            </a:r>
            <a:r>
              <a:rPr lang="en-US" altLang="zh-TW" dirty="0" err="1"/>
              <a:t>IoT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9939" y="2189285"/>
            <a:ext cx="10515600" cy="4351338"/>
          </a:xfrm>
        </p:spPr>
        <p:txBody>
          <a:bodyPr/>
          <a:lstStyle/>
          <a:p>
            <a:r>
              <a:rPr lang="en-US" altLang="zh-TW" dirty="0" smtClean="0"/>
              <a:t>Supply Chain using </a:t>
            </a:r>
            <a:r>
              <a:rPr lang="en-US" altLang="zh-TW" dirty="0" err="1" smtClean="0"/>
              <a:t>blockchain</a:t>
            </a:r>
            <a:endParaRPr lang="en-US" altLang="zh-TW" dirty="0"/>
          </a:p>
          <a:p>
            <a:pPr lvl="1"/>
            <a:r>
              <a:rPr lang="en-US" altLang="zh-TW" dirty="0" smtClean="0"/>
              <a:t>Asset tracking example using smart contracts and </a:t>
            </a:r>
            <a:r>
              <a:rPr lang="en-US" altLang="zh-TW" dirty="0" err="1" smtClean="0"/>
              <a:t>IoT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At B-C stage, container carrier handshakes with the dock at destination C</a:t>
            </a:r>
          </a:p>
          <a:p>
            <a:pPr lvl="2"/>
            <a:r>
              <a:rPr lang="en-US" altLang="zh-TW" dirty="0" smtClean="0"/>
              <a:t>To confirm container is delivered to expected location</a:t>
            </a:r>
          </a:p>
          <a:p>
            <a:pPr lvl="1"/>
            <a:r>
              <a:rPr lang="en-US" altLang="zh-TW" dirty="0" smtClean="0"/>
              <a:t>Once the handshake is completed, it posts to a smart contract</a:t>
            </a:r>
          </a:p>
          <a:p>
            <a:pPr lvl="2"/>
            <a:r>
              <a:rPr lang="en-US" altLang="zh-TW" dirty="0" smtClean="0"/>
              <a:t>OK, The destination port C confirm the reception</a:t>
            </a:r>
          </a:p>
          <a:p>
            <a:pPr lvl="2"/>
            <a:r>
              <a:rPr lang="en-US" altLang="zh-TW" dirty="0" smtClean="0"/>
              <a:t>Not OK, the shipping will know and can initiate an investigation on C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877" y="0"/>
            <a:ext cx="5738446" cy="252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538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BC-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Deployment Consideration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71499" y="1825625"/>
            <a:ext cx="11412415" cy="4351338"/>
          </a:xfrm>
        </p:spPr>
        <p:txBody>
          <a:bodyPr/>
          <a:lstStyle/>
          <a:p>
            <a:r>
              <a:rPr lang="en-US" altLang="zh-TW" dirty="0" smtClean="0"/>
              <a:t>Lower transaction processing throughput</a:t>
            </a:r>
          </a:p>
          <a:p>
            <a:pPr lvl="1"/>
            <a:r>
              <a:rPr lang="en-US" altLang="zh-TW" dirty="0" err="1" smtClean="0"/>
              <a:t>Ethereum</a:t>
            </a:r>
            <a:r>
              <a:rPr lang="en-US" altLang="zh-TW" dirty="0" smtClean="0"/>
              <a:t> works for </a:t>
            </a:r>
            <a:r>
              <a:rPr lang="en-US" altLang="zh-TW" dirty="0" err="1" smtClean="0"/>
              <a:t>shardability</a:t>
            </a:r>
            <a:r>
              <a:rPr lang="en-US" altLang="zh-TW" dirty="0" smtClean="0"/>
              <a:t> in concurrency, but not good enough for </a:t>
            </a:r>
            <a:r>
              <a:rPr lang="en-US" altLang="zh-TW" dirty="0" err="1" smtClean="0"/>
              <a:t>IoT</a:t>
            </a:r>
            <a:endParaRPr lang="en-US" altLang="zh-TW" dirty="0" smtClean="0"/>
          </a:p>
          <a:p>
            <a:r>
              <a:rPr lang="en-US" altLang="zh-TW" dirty="0" smtClean="0"/>
              <a:t>Maintaining privacy in open </a:t>
            </a:r>
            <a:r>
              <a:rPr lang="en-US" altLang="zh-TW" dirty="0" err="1" smtClean="0"/>
              <a:t>blockchain</a:t>
            </a:r>
            <a:r>
              <a:rPr lang="en-US" altLang="zh-TW" dirty="0" smtClean="0"/>
              <a:t>?</a:t>
            </a:r>
          </a:p>
          <a:p>
            <a:pPr lvl="1"/>
            <a:r>
              <a:rPr lang="en-US" altLang="zh-TW" dirty="0" smtClean="0"/>
              <a:t>A couple ways to mitigate the issue</a:t>
            </a:r>
          </a:p>
          <a:p>
            <a:pPr lvl="2"/>
            <a:r>
              <a:rPr lang="en-US" altLang="zh-TW" dirty="0" smtClean="0"/>
              <a:t>To make pattern identification difficult</a:t>
            </a:r>
          </a:p>
          <a:p>
            <a:pPr lvl="3"/>
            <a:r>
              <a:rPr lang="en-US" altLang="zh-TW" dirty="0" smtClean="0"/>
              <a:t>Have your device use a new key for every transaction</a:t>
            </a:r>
          </a:p>
          <a:p>
            <a:pPr lvl="3"/>
            <a:r>
              <a:rPr lang="en-US" altLang="zh-TW" dirty="0" smtClean="0"/>
              <a:t>Use a different key per transacting counter-party</a:t>
            </a:r>
          </a:p>
          <a:p>
            <a:pPr lvl="2"/>
            <a:r>
              <a:rPr lang="en-US" altLang="zh-TW" dirty="0" smtClean="0"/>
              <a:t>In case of private </a:t>
            </a:r>
            <a:r>
              <a:rPr lang="en-US" altLang="zh-TW" dirty="0" err="1" smtClean="0"/>
              <a:t>blockchains</a:t>
            </a:r>
            <a:endParaRPr lang="en-US" altLang="zh-TW" dirty="0"/>
          </a:p>
          <a:p>
            <a:pPr lvl="3"/>
            <a:r>
              <a:rPr lang="en-US" altLang="zh-TW" dirty="0" smtClean="0"/>
              <a:t>Not use the </a:t>
            </a:r>
            <a:r>
              <a:rPr lang="en-US" altLang="zh-TW" dirty="0" err="1" smtClean="0"/>
              <a:t>blockchain</a:t>
            </a:r>
            <a:r>
              <a:rPr lang="en-US" altLang="zh-TW" dirty="0" smtClean="0"/>
              <a:t> for all transactions</a:t>
            </a:r>
          </a:p>
          <a:p>
            <a:pPr lvl="3"/>
            <a:r>
              <a:rPr lang="en-US" altLang="zh-TW" dirty="0" smtClean="0"/>
              <a:t>Minimize exposure of device by setting up </a:t>
            </a:r>
            <a:r>
              <a:rPr lang="en-US" altLang="zh-TW" dirty="0" err="1" smtClean="0"/>
              <a:t>blockchain</a:t>
            </a:r>
            <a:r>
              <a:rPr lang="en-US" altLang="zh-TW" dirty="0" smtClean="0"/>
              <a:t> only with entities must collaborate</a:t>
            </a:r>
          </a:p>
          <a:p>
            <a:pPr lvl="3"/>
            <a:r>
              <a:rPr lang="en-US" altLang="zh-TW" dirty="0" smtClean="0"/>
              <a:t>Provides a look into methods of </a:t>
            </a:r>
            <a:r>
              <a:rPr lang="en-US" altLang="zh-TW" dirty="0" err="1" smtClean="0"/>
              <a:t>blockchain</a:t>
            </a:r>
            <a:r>
              <a:rPr lang="en-US" altLang="zh-TW" dirty="0" smtClean="0"/>
              <a:t> analysis and into ways to prevent them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678434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BC-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Deployment Consideration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71499" y="1825625"/>
            <a:ext cx="11412415" cy="4351338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Miner can prevent a new valid transaction from being added to BC</a:t>
            </a:r>
          </a:p>
          <a:p>
            <a:pPr lvl="1"/>
            <a:r>
              <a:rPr lang="en-US" altLang="zh-TW" dirty="0" smtClean="0"/>
              <a:t>If the number of miner conspire violates the threshold?</a:t>
            </a:r>
          </a:p>
          <a:p>
            <a:pPr lvl="1"/>
            <a:r>
              <a:rPr lang="en-US" altLang="zh-TW" dirty="0" smtClean="0"/>
              <a:t>The nodes of mining set need to be selected wisely</a:t>
            </a:r>
          </a:p>
          <a:p>
            <a:pPr lvl="1"/>
            <a:r>
              <a:rPr lang="en-US" altLang="zh-TW" dirty="0" smtClean="0"/>
              <a:t>In a private network, legal contracts should be signed so that collusions are penalized appropriately</a:t>
            </a:r>
          </a:p>
          <a:p>
            <a:r>
              <a:rPr lang="en-US" altLang="zh-TW" dirty="0" smtClean="0"/>
              <a:t>Legal </a:t>
            </a:r>
            <a:r>
              <a:rPr lang="en-US" altLang="zh-TW" b="1" i="1" dirty="0" smtClean="0"/>
              <a:t>enforceability</a:t>
            </a:r>
            <a:r>
              <a:rPr lang="en-US" altLang="zh-TW" dirty="0" smtClean="0"/>
              <a:t> of smart contracts is limited</a:t>
            </a:r>
          </a:p>
          <a:p>
            <a:r>
              <a:rPr lang="en-US" altLang="zh-TW" dirty="0" smtClean="0"/>
              <a:t>Complete autonomy is double-edged sword</a:t>
            </a:r>
          </a:p>
          <a:p>
            <a:pPr lvl="1"/>
            <a:r>
              <a:rPr lang="en-US" altLang="zh-TW" dirty="0" smtClean="0"/>
              <a:t>There may be a function that allows a privileged user (identifiable by their key)</a:t>
            </a:r>
          </a:p>
          <a:p>
            <a:pPr lvl="2"/>
            <a:r>
              <a:rPr lang="en-US" altLang="zh-TW" dirty="0" smtClean="0"/>
              <a:t>destroy and remove the deployed contract from </a:t>
            </a:r>
            <a:r>
              <a:rPr lang="en-US" altLang="zh-TW" dirty="0" err="1" smtClean="0"/>
              <a:t>blockchain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 VM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10347960" y="673672"/>
            <a:ext cx="177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7030A0"/>
                </a:solidFill>
                <a:latin typeface="Tempus Sans ITC" panose="04020404030D07020202" pitchFamily="82" charset="0"/>
              </a:rPr>
              <a:t>Continued</a:t>
            </a:r>
            <a:endParaRPr lang="zh-TW" altLang="en-US" sz="2400" b="1" dirty="0">
              <a:solidFill>
                <a:srgbClr val="7030A0"/>
              </a:solidFill>
              <a:latin typeface="Tempus Sans ITC" panose="04020404030D07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9957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BC-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Deployment Consideration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71499" y="1825625"/>
            <a:ext cx="11412415" cy="4351338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BC-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network may also need some mechanism to compensate the functionality</a:t>
            </a:r>
          </a:p>
          <a:p>
            <a:pPr lvl="1"/>
            <a:r>
              <a:rPr lang="en-US" altLang="zh-TW" dirty="0" smtClean="0"/>
              <a:t>A DNS service that holds pointer to resources</a:t>
            </a:r>
          </a:p>
          <a:p>
            <a:pPr lvl="1"/>
            <a:r>
              <a:rPr lang="en-US" altLang="zh-TW" dirty="0" smtClean="0"/>
              <a:t>Secure communication and file exchange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10347960" y="673672"/>
            <a:ext cx="177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7030A0"/>
                </a:solidFill>
                <a:latin typeface="Tempus Sans ITC" panose="04020404030D07020202" pitchFamily="82" charset="0"/>
              </a:rPr>
              <a:t>Continued</a:t>
            </a:r>
            <a:endParaRPr lang="zh-TW" altLang="en-US" sz="2400" b="1" dirty="0">
              <a:solidFill>
                <a:srgbClr val="7030A0"/>
              </a:solidFill>
              <a:latin typeface="Tempus Sans ITC" panose="04020404030D07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6213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Concluding Remarks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TW" dirty="0" err="1" smtClean="0"/>
              <a:t>Blockchain</a:t>
            </a:r>
            <a:r>
              <a:rPr lang="en-US" altLang="zh-TW" dirty="0" smtClean="0"/>
              <a:t>/smart-contract provides a convenient billing layer and paves the way for a marketplace of services between devices</a:t>
            </a:r>
          </a:p>
          <a:p>
            <a:r>
              <a:rPr lang="en-US" altLang="zh-TW" dirty="0" smtClean="0"/>
              <a:t>How to guarantee the 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tx</a:t>
            </a:r>
            <a:r>
              <a:rPr lang="en-US" altLang="zh-TW" dirty="0" smtClean="0"/>
              <a:t> input with correctness/value?</a:t>
            </a:r>
          </a:p>
          <a:p>
            <a:pPr lvl="1"/>
            <a:r>
              <a:rPr lang="en-US" altLang="zh-TW" dirty="0" smtClean="0"/>
              <a:t>Garbage In Garbage Out?</a:t>
            </a:r>
          </a:p>
          <a:p>
            <a:r>
              <a:rPr lang="en-US" altLang="zh-TW" dirty="0" smtClean="0"/>
              <a:t>How to lower the ever-expanding </a:t>
            </a:r>
            <a:r>
              <a:rPr lang="en-US" altLang="zh-TW" dirty="0" err="1" smtClean="0"/>
              <a:t>IoT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tx</a:t>
            </a:r>
            <a:r>
              <a:rPr lang="en-US" altLang="zh-TW" dirty="0" smtClean="0"/>
              <a:t> rate?</a:t>
            </a:r>
          </a:p>
          <a:p>
            <a:pPr lvl="1"/>
            <a:r>
              <a:rPr lang="en-US" altLang="zh-TW" dirty="0" smtClean="0"/>
              <a:t>Bitcoin</a:t>
            </a:r>
            <a:r>
              <a:rPr lang="en-US" altLang="zh-TW" dirty="0" smtClean="0">
                <a:sym typeface="Wingdings" panose="05000000000000000000" pitchFamily="2" charset="2"/>
              </a:rPr>
              <a:t></a:t>
            </a:r>
            <a:r>
              <a:rPr lang="en-US" altLang="zh-TW" dirty="0" smtClean="0"/>
              <a:t>7 TPS, Ethereum</a:t>
            </a:r>
            <a:r>
              <a:rPr lang="en-US" altLang="zh-TW" dirty="0" smtClean="0">
                <a:sym typeface="Wingdings" panose="05000000000000000000" pitchFamily="2" charset="2"/>
              </a:rPr>
              <a:t>20TPS</a:t>
            </a:r>
          </a:p>
          <a:p>
            <a:r>
              <a:rPr lang="en-US" altLang="zh-TW" dirty="0" smtClean="0">
                <a:sym typeface="Wingdings" panose="05000000000000000000" pitchFamily="2" charset="2"/>
              </a:rPr>
              <a:t>How to design a scalable and compatible </a:t>
            </a:r>
            <a:r>
              <a:rPr lang="en-US" altLang="zh-TW" dirty="0" err="1" smtClean="0">
                <a:sym typeface="Wingdings" panose="05000000000000000000" pitchFamily="2" charset="2"/>
              </a:rPr>
              <a:t>blockchain</a:t>
            </a:r>
            <a:r>
              <a:rPr lang="en-US" altLang="zh-TW" dirty="0" smtClean="0">
                <a:sym typeface="Wingdings" panose="05000000000000000000" pitchFamily="2" charset="2"/>
              </a:rPr>
              <a:t> structure </a:t>
            </a:r>
          </a:p>
          <a:p>
            <a:pPr lvl="1"/>
            <a:r>
              <a:rPr lang="en-US" altLang="zh-TW" dirty="0" smtClean="0">
                <a:sym typeface="Wingdings" panose="05000000000000000000" pitchFamily="2" charset="2"/>
              </a:rPr>
              <a:t>To comply with diversified devices</a:t>
            </a:r>
          </a:p>
          <a:p>
            <a:r>
              <a:rPr lang="en-US" altLang="zh-TW" dirty="0" smtClean="0">
                <a:sym typeface="Wingdings" panose="05000000000000000000" pitchFamily="2" charset="2"/>
              </a:rPr>
              <a:t>How to connect legacy </a:t>
            </a:r>
            <a:r>
              <a:rPr lang="en-US" altLang="zh-TW" dirty="0" err="1" smtClean="0">
                <a:sym typeface="Wingdings" panose="05000000000000000000" pitchFamily="2" charset="2"/>
              </a:rPr>
              <a:t>IoT</a:t>
            </a:r>
            <a:r>
              <a:rPr lang="en-US" altLang="zh-TW" dirty="0" smtClean="0">
                <a:sym typeface="Wingdings" panose="05000000000000000000" pitchFamily="2" charset="2"/>
              </a:rPr>
              <a:t> devices to BC-</a:t>
            </a:r>
            <a:r>
              <a:rPr lang="en-US" altLang="zh-TW" dirty="0" err="1" smtClean="0">
                <a:sym typeface="Wingdings" panose="05000000000000000000" pitchFamily="2" charset="2"/>
              </a:rPr>
              <a:t>IoT</a:t>
            </a:r>
            <a:r>
              <a:rPr lang="en-US" altLang="zh-TW" dirty="0" smtClean="0">
                <a:sym typeface="Wingdings" panose="05000000000000000000" pitchFamily="2" charset="2"/>
              </a:rPr>
              <a:t> devices?</a:t>
            </a:r>
          </a:p>
          <a:p>
            <a:pPr lvl="1"/>
            <a:r>
              <a:rPr lang="en-US" altLang="zh-TW" dirty="0" smtClean="0">
                <a:sym typeface="Wingdings" panose="05000000000000000000" pitchFamily="2" charset="2"/>
              </a:rPr>
              <a:t>Devices with </a:t>
            </a:r>
            <a:r>
              <a:rPr lang="en-US" altLang="zh-TW" dirty="0" err="1" smtClean="0">
                <a:sym typeface="Wingdings" panose="05000000000000000000" pitchFamily="2" charset="2"/>
              </a:rPr>
              <a:t>IoT</a:t>
            </a:r>
            <a:r>
              <a:rPr lang="en-US" altLang="zh-TW" dirty="0" smtClean="0">
                <a:sym typeface="Wingdings" panose="05000000000000000000" pitchFamily="2" charset="2"/>
              </a:rPr>
              <a:t> 1.0, 2.0 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740913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32693" y="2290641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dirty="0"/>
              <a:t>Thanks for listening~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5" y="6209576"/>
            <a:ext cx="3113266" cy="64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1263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Reference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48887" y="1301675"/>
            <a:ext cx="11471563" cy="48752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1600" dirty="0"/>
              <a:t>[1]  Satoshi </a:t>
            </a:r>
            <a:r>
              <a:rPr lang="en-US" altLang="zh-TW" sz="1600" dirty="0" err="1"/>
              <a:t>Nakamoto</a:t>
            </a:r>
            <a:r>
              <a:rPr lang="en-US" altLang="zh-TW" sz="1600" dirty="0"/>
              <a:t>. </a:t>
            </a:r>
            <a:r>
              <a:rPr lang="en-US" altLang="zh-TW" sz="1600" i="1" dirty="0"/>
              <a:t>Bitcoin: A peer-to-peer electronic cash system</a:t>
            </a:r>
            <a:r>
              <a:rPr lang="en-US" altLang="zh-TW" sz="1600" dirty="0"/>
              <a:t>, </a:t>
            </a:r>
            <a:r>
              <a:rPr lang="en-US" altLang="zh-TW" sz="1600" b="1" dirty="0"/>
              <a:t>2008</a:t>
            </a:r>
            <a:r>
              <a:rPr lang="en-US" altLang="zh-TW" sz="1600" dirty="0"/>
              <a:t>. </a:t>
            </a:r>
          </a:p>
          <a:p>
            <a:pPr marL="0" indent="0">
              <a:buNone/>
            </a:pPr>
            <a:r>
              <a:rPr lang="en-US" altLang="zh-TW" sz="1600" dirty="0"/>
              <a:t>[2]  </a:t>
            </a:r>
            <a:r>
              <a:rPr lang="en-US" altLang="zh-TW" sz="1600" dirty="0" err="1"/>
              <a:t>Ethereum</a:t>
            </a:r>
            <a:r>
              <a:rPr lang="en-US" altLang="zh-TW" sz="1600" dirty="0"/>
              <a:t> Foundation </a:t>
            </a:r>
            <a:r>
              <a:rPr lang="en-US" altLang="zh-TW" sz="1600" dirty="0" err="1"/>
              <a:t>Vitalik</a:t>
            </a:r>
            <a:r>
              <a:rPr lang="en-US" altLang="zh-TW" sz="1600" dirty="0"/>
              <a:t> </a:t>
            </a:r>
            <a:r>
              <a:rPr lang="en-US" altLang="zh-TW" sz="1600" dirty="0" err="1"/>
              <a:t>Buterin</a:t>
            </a:r>
            <a:r>
              <a:rPr lang="en-US" altLang="zh-TW" sz="1600" dirty="0"/>
              <a:t>. </a:t>
            </a:r>
            <a:r>
              <a:rPr lang="en-US" altLang="zh-TW" sz="1600" i="1" dirty="0" err="1"/>
              <a:t>Ethereum</a:t>
            </a:r>
            <a:r>
              <a:rPr lang="en-US" altLang="zh-TW" sz="1600" dirty="0"/>
              <a:t>, 2015-07. https://</a:t>
            </a:r>
            <a:r>
              <a:rPr lang="en-US" altLang="zh-TW" sz="1600" dirty="0" err="1"/>
              <a:t>ethereum.org</a:t>
            </a:r>
            <a:r>
              <a:rPr lang="en-US" altLang="zh-TW" sz="1600" dirty="0"/>
              <a:t>. </a:t>
            </a:r>
          </a:p>
          <a:p>
            <a:pPr marL="0" indent="0">
              <a:buNone/>
            </a:pPr>
            <a:r>
              <a:rPr lang="en-US" altLang="zh-TW" sz="1600" dirty="0"/>
              <a:t>[3]  </a:t>
            </a:r>
            <a:r>
              <a:rPr lang="en-US" altLang="zh-TW" sz="1600" i="1" dirty="0"/>
              <a:t>solidity</a:t>
            </a:r>
            <a:r>
              <a:rPr lang="en-US" altLang="zh-TW" sz="1600" dirty="0"/>
              <a:t>. https://</a:t>
            </a:r>
            <a:r>
              <a:rPr lang="en-US" altLang="zh-TW" sz="1600" dirty="0" err="1"/>
              <a:t>solidity.readthedocs.io</a:t>
            </a:r>
            <a:r>
              <a:rPr lang="en-US" altLang="zh-TW" sz="1600" dirty="0"/>
              <a:t>/</a:t>
            </a:r>
            <a:r>
              <a:rPr lang="en-US" altLang="zh-TW" sz="1600" dirty="0" err="1"/>
              <a:t>en</a:t>
            </a:r>
            <a:r>
              <a:rPr lang="en-US" altLang="zh-TW" sz="1600" dirty="0"/>
              <a:t>/develop/. </a:t>
            </a:r>
          </a:p>
          <a:p>
            <a:pPr marL="0" indent="0">
              <a:buNone/>
            </a:pPr>
            <a:r>
              <a:rPr lang="en-US" altLang="zh-TW" sz="1600" dirty="0"/>
              <a:t>[4]  </a:t>
            </a:r>
            <a:r>
              <a:rPr lang="en-US" altLang="zh-TW" sz="1600" i="1" dirty="0"/>
              <a:t>Cryptocurrency Market Capitalizations</a:t>
            </a:r>
            <a:r>
              <a:rPr lang="en-US" altLang="zh-TW" sz="1600" dirty="0"/>
              <a:t>. https://</a:t>
            </a:r>
            <a:r>
              <a:rPr lang="en-US" altLang="zh-TW" sz="1600" dirty="0" err="1"/>
              <a:t>coinmarketcap.com</a:t>
            </a:r>
            <a:r>
              <a:rPr lang="en-US" altLang="zh-TW" sz="1600" dirty="0"/>
              <a:t>/all/views/all/. </a:t>
            </a:r>
          </a:p>
          <a:p>
            <a:pPr marL="0" indent="0">
              <a:buNone/>
            </a:pPr>
            <a:r>
              <a:rPr lang="en-US" altLang="zh-TW" sz="1600" dirty="0"/>
              <a:t>[5]  John </a:t>
            </a:r>
            <a:r>
              <a:rPr lang="en-US" altLang="zh-TW" sz="1600" dirty="0" err="1"/>
              <a:t>Gregor</a:t>
            </a:r>
            <a:r>
              <a:rPr lang="en-US" altLang="zh-TW" sz="1600" dirty="0"/>
              <a:t> Fraser and Ahmed </a:t>
            </a:r>
            <a:r>
              <a:rPr lang="en-US" altLang="zh-TW" sz="1600" dirty="0" err="1"/>
              <a:t>Bouridane</a:t>
            </a:r>
            <a:r>
              <a:rPr lang="en-US" altLang="zh-TW" sz="1600" dirty="0"/>
              <a:t>. </a:t>
            </a:r>
            <a:r>
              <a:rPr lang="en-US" altLang="zh-TW" sz="1600" i="1" dirty="0"/>
              <a:t>Have the security flaws surrounding BITCOIN effected the currency’s value?</a:t>
            </a:r>
            <a:r>
              <a:rPr lang="en-US" altLang="zh-TW" sz="1600" dirty="0"/>
              <a:t>, </a:t>
            </a:r>
            <a:r>
              <a:rPr lang="en-US" altLang="zh-TW" sz="1600" b="1" dirty="0"/>
              <a:t>2017</a:t>
            </a:r>
            <a:r>
              <a:rPr lang="en-US" altLang="zh-TW" sz="1600" dirty="0"/>
              <a:t>: 50–55. </a:t>
            </a:r>
          </a:p>
          <a:p>
            <a:pPr marL="0" indent="0">
              <a:buNone/>
            </a:pPr>
            <a:r>
              <a:rPr lang="en-US" altLang="zh-TW" sz="1600" dirty="0"/>
              <a:t>[6]  Kyle </a:t>
            </a:r>
            <a:r>
              <a:rPr lang="en-US" altLang="zh-TW" sz="1600" dirty="0" err="1"/>
              <a:t>Torpey</a:t>
            </a:r>
            <a:r>
              <a:rPr lang="en-US" altLang="zh-TW" sz="1600" dirty="0"/>
              <a:t>. “</a:t>
            </a:r>
            <a:r>
              <a:rPr lang="en-US" altLang="zh-TW" sz="1600" i="1" dirty="0"/>
              <a:t>You Really Should Run a Bitcoin Full Node: Here’s Why</a:t>
            </a:r>
            <a:r>
              <a:rPr lang="en-US" altLang="zh-TW" sz="1600" dirty="0"/>
              <a:t>”. </a:t>
            </a:r>
            <a:r>
              <a:rPr lang="en-US" altLang="zh-TW" sz="1600" i="1" dirty="0"/>
              <a:t>Bitcoin Magazine</a:t>
            </a:r>
            <a:r>
              <a:rPr lang="en-US" altLang="zh-TW" sz="1600" dirty="0"/>
              <a:t>, </a:t>
            </a:r>
            <a:r>
              <a:rPr lang="en-US" altLang="zh-TW" sz="1600" b="1" dirty="0"/>
              <a:t>2017</a:t>
            </a:r>
            <a:r>
              <a:rPr lang="en-US" altLang="zh-TW" sz="1600" dirty="0"/>
              <a:t>. </a:t>
            </a:r>
          </a:p>
          <a:p>
            <a:pPr marL="0" indent="0">
              <a:buNone/>
            </a:pPr>
            <a:r>
              <a:rPr lang="en-US" altLang="zh-TW" sz="1600" dirty="0"/>
              <a:t>[7]  </a:t>
            </a:r>
            <a:r>
              <a:rPr lang="en-US" altLang="zh-TW" sz="1600" i="1" dirty="0"/>
              <a:t>Bitcoin Improvement Proposals</a:t>
            </a:r>
            <a:r>
              <a:rPr lang="en-US" altLang="zh-TW" sz="1600" dirty="0"/>
              <a:t>. https://</a:t>
            </a:r>
            <a:r>
              <a:rPr lang="en-US" altLang="zh-TW" sz="1600" dirty="0" err="1"/>
              <a:t>github.com</a:t>
            </a:r>
            <a:r>
              <a:rPr lang="en-US" altLang="zh-TW" sz="1600" dirty="0"/>
              <a:t>/bitcoin/</a:t>
            </a:r>
            <a:r>
              <a:rPr lang="en-US" altLang="zh-TW" sz="1600" dirty="0" err="1"/>
              <a:t>bips</a:t>
            </a:r>
            <a:r>
              <a:rPr lang="en-US" altLang="zh-TW" sz="1600" dirty="0"/>
              <a:t>/blob/master/</a:t>
            </a:r>
            <a:r>
              <a:rPr lang="en-US" altLang="zh-TW" sz="1600" dirty="0" err="1"/>
              <a:t>README.mediawiki</a:t>
            </a:r>
            <a:r>
              <a:rPr lang="en-US" altLang="zh-TW" sz="1600" dirty="0"/>
              <a:t>. </a:t>
            </a:r>
          </a:p>
          <a:p>
            <a:pPr marL="0" indent="0">
              <a:buNone/>
            </a:pPr>
            <a:r>
              <a:rPr lang="en-US" altLang="zh-TW" sz="1600" dirty="0"/>
              <a:t>[8]  </a:t>
            </a:r>
            <a:r>
              <a:rPr lang="en-US" altLang="zh-TW" sz="1600" dirty="0" err="1"/>
              <a:t>blockchain.info</a:t>
            </a:r>
            <a:r>
              <a:rPr lang="en-US" altLang="zh-TW" sz="1600" dirty="0"/>
              <a:t>. </a:t>
            </a:r>
            <a:r>
              <a:rPr lang="en-US" altLang="zh-TW" sz="1600" i="1" dirty="0" err="1"/>
              <a:t>Blockchain</a:t>
            </a:r>
            <a:r>
              <a:rPr lang="en-US" altLang="zh-TW" sz="1600" i="1" dirty="0"/>
              <a:t> Size</a:t>
            </a:r>
            <a:r>
              <a:rPr lang="en-US" altLang="zh-TW" sz="1600" dirty="0"/>
              <a:t>, </a:t>
            </a:r>
            <a:r>
              <a:rPr lang="en-US" altLang="zh-TW" sz="1600" b="1" dirty="0"/>
              <a:t>2018</a:t>
            </a:r>
            <a:r>
              <a:rPr lang="en-US" altLang="zh-TW" sz="1600" dirty="0"/>
              <a:t>. https : / / </a:t>
            </a:r>
            <a:r>
              <a:rPr lang="en-US" altLang="zh-TW" sz="1600" dirty="0" err="1"/>
              <a:t>blockchain</a:t>
            </a:r>
            <a:r>
              <a:rPr lang="en-US" altLang="zh-TW" sz="1600" dirty="0"/>
              <a:t> . info / charts / blocks - size ? timespan=all. </a:t>
            </a:r>
          </a:p>
          <a:p>
            <a:pPr marL="0" indent="0">
              <a:buNone/>
            </a:pPr>
            <a:r>
              <a:rPr lang="en-US" altLang="zh-TW" sz="1600" dirty="0"/>
              <a:t>[9]  J </a:t>
            </a:r>
            <a:r>
              <a:rPr lang="en-US" altLang="zh-TW" sz="1600" dirty="0" err="1"/>
              <a:t>Göbel</a:t>
            </a:r>
            <a:r>
              <a:rPr lang="en-US" altLang="zh-TW" sz="1600" dirty="0"/>
              <a:t> and AE </a:t>
            </a:r>
            <a:r>
              <a:rPr lang="en-US" altLang="zh-TW" sz="1600" dirty="0" err="1"/>
              <a:t>Krzesinski</a:t>
            </a:r>
            <a:r>
              <a:rPr lang="en-US" altLang="zh-TW" sz="1600" dirty="0"/>
              <a:t>. “</a:t>
            </a:r>
            <a:r>
              <a:rPr lang="en-US" altLang="zh-TW" sz="1600" i="1" dirty="0"/>
              <a:t>Increased block size and Bitcoin </a:t>
            </a:r>
            <a:r>
              <a:rPr lang="en-US" altLang="zh-TW" sz="1600" i="1" dirty="0" err="1"/>
              <a:t>blockchain</a:t>
            </a:r>
            <a:r>
              <a:rPr lang="en-US" altLang="zh-TW" sz="1600" i="1" dirty="0"/>
              <a:t> dynamics</a:t>
            </a:r>
            <a:r>
              <a:rPr lang="en-US" altLang="zh-TW" sz="1600" dirty="0"/>
              <a:t>”. In: </a:t>
            </a:r>
            <a:r>
              <a:rPr lang="en-US" altLang="zh-TW" sz="1600" i="1" dirty="0"/>
              <a:t>Telecom- </a:t>
            </a:r>
            <a:r>
              <a:rPr lang="en-US" altLang="zh-TW" sz="1600" i="1" dirty="0" err="1"/>
              <a:t>munication</a:t>
            </a:r>
            <a:r>
              <a:rPr lang="en-US" altLang="zh-TW" sz="1600" i="1" dirty="0"/>
              <a:t> Networks and Applications Conference (ITNAC), 2017 27th International</a:t>
            </a:r>
            <a:r>
              <a:rPr lang="en-US" altLang="zh-TW" sz="1600" dirty="0"/>
              <a:t>, </a:t>
            </a:r>
            <a:r>
              <a:rPr lang="en-US" altLang="zh-TW" sz="1600" b="1" dirty="0"/>
              <a:t>2017</a:t>
            </a:r>
            <a:r>
              <a:rPr lang="en-US" altLang="zh-TW" sz="1600" dirty="0"/>
              <a:t>: 1–6. </a:t>
            </a:r>
          </a:p>
          <a:p>
            <a:pPr marL="0" indent="0">
              <a:buNone/>
            </a:pPr>
            <a:r>
              <a:rPr lang="en-US" altLang="zh-TW" sz="1600" dirty="0"/>
              <a:t>[10]  </a:t>
            </a:r>
            <a:r>
              <a:rPr lang="en-US" altLang="zh-TW" sz="1600" dirty="0" err="1"/>
              <a:t>Taher</a:t>
            </a:r>
            <a:r>
              <a:rPr lang="en-US" altLang="zh-TW" sz="1600" dirty="0"/>
              <a:t> </a:t>
            </a:r>
            <a:r>
              <a:rPr lang="en-US" altLang="zh-TW" sz="1600" dirty="0" err="1"/>
              <a:t>ElGamal</a:t>
            </a:r>
            <a:r>
              <a:rPr lang="en-US" altLang="zh-TW" sz="1600" dirty="0"/>
              <a:t>. “</a:t>
            </a:r>
            <a:r>
              <a:rPr lang="en-US" altLang="zh-TW" sz="1600" i="1" dirty="0"/>
              <a:t>A public key cryptosystem and a signature scheme based on discrete logarithms</a:t>
            </a:r>
            <a:r>
              <a:rPr lang="en-US" altLang="zh-TW" sz="1600" dirty="0"/>
              <a:t>”. </a:t>
            </a:r>
          </a:p>
          <a:p>
            <a:pPr marL="0" indent="0">
              <a:buNone/>
            </a:pPr>
            <a:r>
              <a:rPr lang="en-US" altLang="zh-TW" sz="1600" i="1" dirty="0"/>
              <a:t>IEEE transactions on information theory</a:t>
            </a:r>
            <a:r>
              <a:rPr lang="en-US" altLang="zh-TW" sz="1600" dirty="0"/>
              <a:t>, </a:t>
            </a:r>
            <a:r>
              <a:rPr lang="en-US" altLang="zh-TW" sz="1600" b="1" dirty="0"/>
              <a:t>1985</a:t>
            </a:r>
            <a:r>
              <a:rPr lang="en-US" altLang="zh-TW" sz="1600" dirty="0"/>
              <a:t>, </a:t>
            </a:r>
            <a:r>
              <a:rPr lang="en-US" altLang="zh-TW" sz="1600" i="1" dirty="0"/>
              <a:t>31</a:t>
            </a:r>
            <a:r>
              <a:rPr lang="en-US" altLang="zh-TW" sz="1600" dirty="0"/>
              <a:t>(4): 469–472. </a:t>
            </a:r>
          </a:p>
          <a:p>
            <a:pPr marL="0" indent="0">
              <a:buNone/>
            </a:pPr>
            <a:r>
              <a:rPr lang="en-US" altLang="zh-TW" sz="1600" dirty="0"/>
              <a:t>[11]  Andrew Miller and Joseph J </a:t>
            </a:r>
            <a:r>
              <a:rPr lang="en-US" altLang="zh-TW" sz="1600" dirty="0" err="1"/>
              <a:t>LaViola</a:t>
            </a:r>
            <a:r>
              <a:rPr lang="en-US" altLang="zh-TW" sz="1600" dirty="0"/>
              <a:t> Jr. “</a:t>
            </a:r>
            <a:r>
              <a:rPr lang="en-US" altLang="zh-TW" sz="1600" i="1" dirty="0"/>
              <a:t>Anonymous byzantine consensus from moderately-hard puzzles: A model for bitcoin</a:t>
            </a:r>
            <a:r>
              <a:rPr lang="en-US" altLang="zh-TW" sz="1600" dirty="0"/>
              <a:t>”. </a:t>
            </a:r>
            <a:r>
              <a:rPr lang="en-US" altLang="zh-TW" sz="1600" i="1" dirty="0"/>
              <a:t>Available on line: http://</a:t>
            </a:r>
            <a:r>
              <a:rPr lang="en-US" altLang="zh-TW" sz="1600" i="1" dirty="0" err="1"/>
              <a:t>nakamotoinstitute</a:t>
            </a:r>
            <a:r>
              <a:rPr lang="en-US" altLang="zh-TW" sz="1600" i="1" dirty="0"/>
              <a:t>. org/research/anonymous- byzantine-consensus</a:t>
            </a:r>
            <a:r>
              <a:rPr lang="en-US" altLang="zh-TW" sz="1600" dirty="0"/>
              <a:t>, </a:t>
            </a:r>
            <a:r>
              <a:rPr lang="en-US" altLang="zh-TW" sz="1600" b="1" dirty="0"/>
              <a:t>2014</a:t>
            </a:r>
            <a:r>
              <a:rPr lang="en-US" altLang="zh-TW" sz="1600" dirty="0"/>
              <a:t>. 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022873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C56BD3-0609-6240-A3E5-32FFEEB54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Reference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02A56B-E461-9F4C-8AC6-C0914DFD3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073" y="1825625"/>
            <a:ext cx="1157131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600" dirty="0"/>
              <a:t>[12]  Don Johnson, Alfred Menezes and Scott Vanstone. “</a:t>
            </a:r>
            <a:r>
              <a:rPr lang="en-US" altLang="zh-TW" sz="1600" i="1" dirty="0"/>
              <a:t>The elliptic curve digital signature algorithm (ECDSA)</a:t>
            </a:r>
            <a:r>
              <a:rPr lang="en-US" altLang="zh-TW" sz="1600" dirty="0"/>
              <a:t>”. </a:t>
            </a:r>
            <a:r>
              <a:rPr lang="en-US" altLang="zh-TW" sz="1600" i="1" dirty="0"/>
              <a:t>International Journal of Information Security</a:t>
            </a:r>
            <a:r>
              <a:rPr lang="en-US" altLang="zh-TW" sz="1600" dirty="0"/>
              <a:t>, </a:t>
            </a:r>
            <a:r>
              <a:rPr lang="en-US" altLang="zh-TW" sz="1600" b="1" dirty="0"/>
              <a:t>2001</a:t>
            </a:r>
            <a:r>
              <a:rPr lang="en-US" altLang="zh-TW" sz="1600" dirty="0"/>
              <a:t>, </a:t>
            </a:r>
            <a:r>
              <a:rPr lang="en-US" altLang="zh-TW" sz="1600" i="1" dirty="0"/>
              <a:t>1</a:t>
            </a:r>
            <a:r>
              <a:rPr lang="en-US" altLang="zh-TW" sz="1600" dirty="0"/>
              <a:t>(1): 36–63. </a:t>
            </a:r>
          </a:p>
          <a:p>
            <a:pPr marL="0" indent="0">
              <a:buNone/>
            </a:pPr>
            <a:r>
              <a:rPr lang="en-US" altLang="zh-TW" sz="1600" dirty="0"/>
              <a:t>[13]  Dmitry </a:t>
            </a:r>
            <a:r>
              <a:rPr lang="en-US" altLang="zh-TW" sz="1600" dirty="0" err="1"/>
              <a:t>Khovratovich</a:t>
            </a:r>
            <a:r>
              <a:rPr lang="en-US" altLang="zh-TW" sz="1600" dirty="0"/>
              <a:t>, Christian </a:t>
            </a:r>
            <a:r>
              <a:rPr lang="en-US" altLang="zh-TW" sz="1600" dirty="0" err="1"/>
              <a:t>Rechberger</a:t>
            </a:r>
            <a:r>
              <a:rPr lang="en-US" altLang="zh-TW" sz="1600" dirty="0"/>
              <a:t> and Alexandra </a:t>
            </a:r>
            <a:r>
              <a:rPr lang="en-US" altLang="zh-TW" sz="1600" dirty="0" err="1"/>
              <a:t>Savelieva</a:t>
            </a:r>
            <a:r>
              <a:rPr lang="en-US" altLang="zh-TW" sz="1600" dirty="0"/>
              <a:t>; ed. by Anne </a:t>
            </a:r>
            <a:r>
              <a:rPr lang="en-US" altLang="zh-TW" sz="1600" dirty="0" err="1"/>
              <a:t>Canteaut</a:t>
            </a:r>
            <a:r>
              <a:rPr lang="en-US" altLang="zh-TW" sz="1600" dirty="0"/>
              <a:t>. “</a:t>
            </a:r>
            <a:r>
              <a:rPr lang="en-US" altLang="zh-TW" sz="1600" i="1" dirty="0"/>
              <a:t>Bi- cliques for Preimages: Attacks on Skein-512 and the SHA-2 Family</a:t>
            </a:r>
            <a:r>
              <a:rPr lang="en-US" altLang="zh-TW" sz="1600" dirty="0"/>
              <a:t>”. In: </a:t>
            </a:r>
            <a:r>
              <a:rPr lang="en-US" altLang="zh-TW" sz="1600" i="1" dirty="0"/>
              <a:t>Fast Software Encryption - 19th International Workshop, FSE 2012, Washington, DC, USA, March 19-21, 2012. Revised Selected Papers</a:t>
            </a:r>
            <a:r>
              <a:rPr lang="en-US" altLang="zh-TW" sz="1600" dirty="0"/>
              <a:t>. Springer, </a:t>
            </a:r>
            <a:r>
              <a:rPr lang="en-US" altLang="zh-TW" sz="1600" b="1" dirty="0"/>
              <a:t>2012</a:t>
            </a:r>
            <a:r>
              <a:rPr lang="en-US" altLang="zh-TW" sz="1600" dirty="0"/>
              <a:t>: 244–263. https://</a:t>
            </a:r>
            <a:r>
              <a:rPr lang="en-US" altLang="zh-TW" sz="1600" dirty="0" err="1"/>
              <a:t>doi.org</a:t>
            </a:r>
            <a:r>
              <a:rPr lang="en-US" altLang="zh-TW" sz="1600" dirty="0"/>
              <a:t>/10.1007/978-3-642-34047-5_15. </a:t>
            </a:r>
          </a:p>
          <a:p>
            <a:pPr marL="0" indent="0">
              <a:buNone/>
            </a:pPr>
            <a:r>
              <a:rPr lang="en-US" altLang="zh-TW" sz="1600" dirty="0"/>
              <a:t>[14]  Florian Mendel, Norbert </a:t>
            </a:r>
            <a:r>
              <a:rPr lang="en-US" altLang="zh-TW" sz="1600" dirty="0" err="1"/>
              <a:t>Pramstaller</a:t>
            </a:r>
            <a:r>
              <a:rPr lang="en-US" altLang="zh-TW" sz="1600" dirty="0"/>
              <a:t>, Christian </a:t>
            </a:r>
            <a:r>
              <a:rPr lang="en-US" altLang="zh-TW" sz="1600" dirty="0" err="1"/>
              <a:t>Rechberger</a:t>
            </a:r>
            <a:r>
              <a:rPr lang="en-US" altLang="zh-TW" sz="1600" dirty="0"/>
              <a:t> </a:t>
            </a:r>
            <a:r>
              <a:rPr lang="en-US" altLang="zh-TW" sz="1600" i="1" dirty="0"/>
              <a:t>et al.</a:t>
            </a:r>
            <a:r>
              <a:rPr lang="en-US" altLang="zh-TW" sz="1600" dirty="0"/>
              <a:t>; ed. by </a:t>
            </a:r>
            <a:r>
              <a:rPr lang="en-US" altLang="zh-TW" sz="1600" dirty="0" err="1"/>
              <a:t>Sokratis</a:t>
            </a:r>
            <a:r>
              <a:rPr lang="en-US" altLang="zh-TW" sz="1600" dirty="0"/>
              <a:t> K. </a:t>
            </a:r>
            <a:r>
              <a:rPr lang="en-US" altLang="zh-TW" sz="1600" dirty="0" err="1"/>
              <a:t>Katsikas</a:t>
            </a:r>
            <a:r>
              <a:rPr lang="en-US" altLang="zh-TW" sz="1600" dirty="0"/>
              <a:t>, Javier Lopez, Michael </a:t>
            </a:r>
            <a:r>
              <a:rPr lang="en-US" altLang="zh-TW" sz="1600" dirty="0" err="1"/>
              <a:t>Backes</a:t>
            </a:r>
            <a:r>
              <a:rPr lang="en-US" altLang="zh-TW" sz="1600" dirty="0"/>
              <a:t> </a:t>
            </a:r>
            <a:r>
              <a:rPr lang="en-US" altLang="zh-TW" sz="1600" i="1" dirty="0"/>
              <a:t>et al. </a:t>
            </a:r>
            <a:r>
              <a:rPr lang="en-US" altLang="zh-TW" sz="1600" dirty="0"/>
              <a:t>“</a:t>
            </a:r>
            <a:r>
              <a:rPr lang="en-US" altLang="zh-TW" sz="1600" i="1" dirty="0"/>
              <a:t>On the Collision Resistance of RIPEMD-160</a:t>
            </a:r>
            <a:r>
              <a:rPr lang="en-US" altLang="zh-TW" sz="1600" dirty="0"/>
              <a:t>”. In: </a:t>
            </a:r>
            <a:r>
              <a:rPr lang="en-US" altLang="zh-TW" sz="1600" i="1" dirty="0"/>
              <a:t>Information Security, 9th International Conference, ISC 2006, Samos Island, Greece, August 30 - September 2, 2006, Proceedings</a:t>
            </a:r>
            <a:r>
              <a:rPr lang="en-US" altLang="zh-TW" sz="1600" dirty="0"/>
              <a:t>. Springer, </a:t>
            </a:r>
            <a:r>
              <a:rPr lang="en-US" altLang="zh-TW" sz="1600" b="1" dirty="0"/>
              <a:t>2006</a:t>
            </a:r>
            <a:r>
              <a:rPr lang="en-US" altLang="zh-TW" sz="1600" dirty="0"/>
              <a:t>: 101–116. https://</a:t>
            </a:r>
            <a:r>
              <a:rPr lang="en-US" altLang="zh-TW" sz="1600" dirty="0" err="1"/>
              <a:t>doi.org</a:t>
            </a:r>
            <a:r>
              <a:rPr lang="en-US" altLang="zh-TW" sz="1600" dirty="0"/>
              <a:t>/10.1007/11836810_8. </a:t>
            </a:r>
          </a:p>
          <a:p>
            <a:pPr marL="0" indent="0">
              <a:buNone/>
            </a:pPr>
            <a:r>
              <a:rPr lang="en-US" altLang="zh-TW" sz="1600" dirty="0"/>
              <a:t>[15]  The Bitcoin Core developers. </a:t>
            </a:r>
            <a:r>
              <a:rPr lang="en-US" altLang="zh-TW" sz="1600" i="1" dirty="0"/>
              <a:t>Base58</a:t>
            </a:r>
            <a:r>
              <a:rPr lang="en-US" altLang="zh-TW" sz="1600" dirty="0"/>
              <a:t>, </a:t>
            </a:r>
            <a:r>
              <a:rPr lang="en-US" altLang="zh-TW" sz="1600" b="1" dirty="0"/>
              <a:t>2009</a:t>
            </a:r>
            <a:r>
              <a:rPr lang="en-US" altLang="zh-TW" sz="1600" dirty="0"/>
              <a:t>. https://</a:t>
            </a:r>
            <a:r>
              <a:rPr lang="en-US" altLang="zh-TW" sz="1600" dirty="0" err="1"/>
              <a:t>github.com</a:t>
            </a:r>
            <a:r>
              <a:rPr lang="en-US" altLang="zh-TW" sz="1600" dirty="0"/>
              <a:t>/bitcoin/bitcoin/blob/ master/</a:t>
            </a:r>
            <a:r>
              <a:rPr lang="en-US" altLang="zh-TW" sz="1600" dirty="0" err="1"/>
              <a:t>src</a:t>
            </a:r>
            <a:r>
              <a:rPr lang="en-US" altLang="zh-TW" sz="1600" dirty="0"/>
              <a:t>/base58.cpp. </a:t>
            </a:r>
          </a:p>
          <a:p>
            <a:pPr marL="0" indent="0">
              <a:buNone/>
            </a:pPr>
            <a:r>
              <a:rPr kumimoji="1" lang="en-US" altLang="zh-TW" sz="1600" b="1" dirty="0">
                <a:solidFill>
                  <a:srgbClr val="0070C0"/>
                </a:solidFill>
              </a:rPr>
              <a:t>[16] </a:t>
            </a:r>
            <a:r>
              <a:rPr kumimoji="1" lang="en-US" altLang="zh-TW" sz="1600" b="1" dirty="0" err="1">
                <a:solidFill>
                  <a:srgbClr val="0070C0"/>
                </a:solidFill>
              </a:rPr>
              <a:t>Christidis</a:t>
            </a:r>
            <a:r>
              <a:rPr kumimoji="1" lang="en-US" altLang="zh-TW" sz="1600" b="1" dirty="0">
                <a:solidFill>
                  <a:srgbClr val="0070C0"/>
                </a:solidFill>
              </a:rPr>
              <a:t>, Konstantinos, and Michael </a:t>
            </a:r>
            <a:r>
              <a:rPr kumimoji="1" lang="en-US" altLang="zh-TW" sz="1600" b="1" dirty="0" err="1">
                <a:solidFill>
                  <a:srgbClr val="0070C0"/>
                </a:solidFill>
              </a:rPr>
              <a:t>Devetsikiotis</a:t>
            </a:r>
            <a:r>
              <a:rPr kumimoji="1" lang="en-US" altLang="zh-TW" sz="1600" b="1" dirty="0">
                <a:solidFill>
                  <a:srgbClr val="0070C0"/>
                </a:solidFill>
              </a:rPr>
              <a:t>. "</a:t>
            </a:r>
            <a:r>
              <a:rPr kumimoji="1" lang="en-US" altLang="zh-TW" sz="1600" b="1" i="1" dirty="0" err="1">
                <a:solidFill>
                  <a:srgbClr val="0070C0"/>
                </a:solidFill>
              </a:rPr>
              <a:t>Blockchains</a:t>
            </a:r>
            <a:r>
              <a:rPr kumimoji="1" lang="en-US" altLang="zh-TW" sz="1600" b="1" i="1" dirty="0">
                <a:solidFill>
                  <a:srgbClr val="0070C0"/>
                </a:solidFill>
              </a:rPr>
              <a:t> and smart contracts for the internet of things</a:t>
            </a:r>
            <a:r>
              <a:rPr kumimoji="1" lang="en-US" altLang="zh-TW" sz="1600" b="1" dirty="0">
                <a:solidFill>
                  <a:srgbClr val="0070C0"/>
                </a:solidFill>
              </a:rPr>
              <a:t>." IEEE Access 4 (2016): 2292-2303</a:t>
            </a:r>
            <a:r>
              <a:rPr kumimoji="1" lang="en-US" altLang="zh-TW" sz="1600" b="1" dirty="0" smtClean="0">
                <a:solidFill>
                  <a:srgbClr val="0070C0"/>
                </a:solidFill>
              </a:rPr>
              <a:t>.</a:t>
            </a:r>
          </a:p>
          <a:p>
            <a:pPr marL="0" indent="0">
              <a:buNone/>
            </a:pPr>
            <a:r>
              <a:rPr kumimoji="1" lang="en-US" altLang="zh-TW" sz="1600" dirty="0"/>
              <a:t>[17] </a:t>
            </a:r>
            <a:r>
              <a:rPr kumimoji="1" lang="en-US" altLang="zh-TW" sz="1600" dirty="0" smtClean="0"/>
              <a:t>What is proof of work, https</a:t>
            </a:r>
            <a:r>
              <a:rPr kumimoji="1" lang="en-US" altLang="zh-TW" sz="1600" dirty="0"/>
              <a:t>://www.bitcoinmining.com/what-is-proof-of-work/</a:t>
            </a:r>
            <a:endParaRPr kumimoji="1"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73717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Bitcoin System Overview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73723" y="1690688"/>
            <a:ext cx="10835054" cy="5032375"/>
          </a:xfrm>
        </p:spPr>
        <p:txBody>
          <a:bodyPr/>
          <a:lstStyle/>
          <a:p>
            <a:r>
              <a:rPr lang="en-US" altLang="zh-TW" dirty="0"/>
              <a:t>A decentralized system (p2p network)</a:t>
            </a:r>
          </a:p>
          <a:p>
            <a:pPr lvl="1"/>
            <a:r>
              <a:rPr lang="en-US" altLang="zh-TW" dirty="0"/>
              <a:t>Creation of Bitcoins (</a:t>
            </a:r>
            <a:r>
              <a:rPr lang="en-US" altLang="zh-TW" dirty="0" smtClean="0"/>
              <a:t>mining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from POW)</a:t>
            </a:r>
            <a:endParaRPr lang="en-US" altLang="zh-TW" dirty="0"/>
          </a:p>
          <a:p>
            <a:pPr lvl="1"/>
            <a:r>
              <a:rPr lang="en-US" altLang="zh-TW" dirty="0"/>
              <a:t>Recording of all bitcoin transfers 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Blockchain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r>
              <a:rPr lang="en-US" altLang="zh-TW" dirty="0"/>
              <a:t>System Infrastructure </a:t>
            </a:r>
          </a:p>
          <a:p>
            <a:pPr lvl="1"/>
            <a:r>
              <a:rPr lang="en-US" altLang="zh-TW" b="1" dirty="0"/>
              <a:t>Generating addresses </a:t>
            </a:r>
            <a:r>
              <a:rPr lang="en-US" altLang="zh-TW" dirty="0"/>
              <a:t>for receiving and storing bitcoins</a:t>
            </a:r>
          </a:p>
          <a:p>
            <a:pPr lvl="1"/>
            <a:r>
              <a:rPr lang="en-US" altLang="zh-TW" dirty="0"/>
              <a:t>Method of ensuring </a:t>
            </a:r>
            <a:r>
              <a:rPr lang="en-US" altLang="zh-TW" b="1" dirty="0"/>
              <a:t>the rightful owner of bitcoins stored in an address can move them to a new address </a:t>
            </a:r>
            <a:r>
              <a:rPr lang="en-US" altLang="zh-TW" dirty="0"/>
              <a:t>(i.e. </a:t>
            </a:r>
            <a:r>
              <a:rPr lang="en-US" altLang="zh-TW" dirty="0">
                <a:solidFill>
                  <a:srgbClr val="0070C0"/>
                </a:solidFill>
              </a:rPr>
              <a:t>UTXO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A distributed and duplicated database (i.e. </a:t>
            </a:r>
            <a:r>
              <a:rPr lang="en-US" altLang="zh-TW" b="1" dirty="0" err="1"/>
              <a:t>blockchain</a:t>
            </a:r>
            <a:r>
              <a:rPr lang="en-US" altLang="zh-TW" dirty="0"/>
              <a:t>)storing the past transactions to </a:t>
            </a:r>
            <a:r>
              <a:rPr lang="en-US" altLang="zh-TW" b="1" dirty="0"/>
              <a:t>prevent the </a:t>
            </a:r>
            <a:r>
              <a:rPr lang="en-US" altLang="zh-TW" b="1" u="sng" dirty="0"/>
              <a:t>double spending</a:t>
            </a:r>
            <a:r>
              <a:rPr lang="en-US" altLang="zh-TW" u="sng" dirty="0"/>
              <a:t> </a:t>
            </a:r>
            <a:r>
              <a:rPr lang="en-US" altLang="zh-TW" dirty="0"/>
              <a:t>of the bitcoins stored in an address 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685" y="452102"/>
            <a:ext cx="3157175" cy="286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657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15143"/>
            <a:ext cx="12192000" cy="624285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48145"/>
          </a:xfrm>
        </p:spPr>
        <p:txBody>
          <a:bodyPr/>
          <a:lstStyle/>
          <a:p>
            <a:r>
              <a:rPr lang="zh-TW" altLang="en-US" dirty="0"/>
              <a:t>比特幣</a:t>
            </a:r>
            <a:r>
              <a:rPr lang="en-US" altLang="zh-TW" dirty="0"/>
              <a:t>peer to peer</a:t>
            </a:r>
            <a:r>
              <a:rPr lang="zh-TW" altLang="en-US" dirty="0"/>
              <a:t>網路運作</a:t>
            </a:r>
          </a:p>
        </p:txBody>
      </p:sp>
    </p:spTree>
    <p:extLst>
      <p:ext uri="{BB962C8B-B14F-4D97-AF65-F5344CB8AC3E}">
        <p14:creationId xmlns:p14="http://schemas.microsoft.com/office/powerpoint/2010/main" val="173681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圖片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93" y="540328"/>
            <a:ext cx="11916590" cy="6234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3595"/>
          </a:xfrm>
        </p:spPr>
        <p:txBody>
          <a:bodyPr/>
          <a:lstStyle/>
          <a:p>
            <a:r>
              <a:rPr lang="zh-TW" altLang="en-US" dirty="0"/>
              <a:t>比特幣網路節點型態</a:t>
            </a:r>
          </a:p>
        </p:txBody>
      </p:sp>
    </p:spTree>
    <p:extLst>
      <p:ext uri="{BB962C8B-B14F-4D97-AF65-F5344CB8AC3E}">
        <p14:creationId xmlns:p14="http://schemas.microsoft.com/office/powerpoint/2010/main" val="1712246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POW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626" y="1962785"/>
            <a:ext cx="5610588" cy="435133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233" y="576072"/>
            <a:ext cx="6134143" cy="619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284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A74A66-3A73-46A0-8E0F-CBE5F05BA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UTXO</a:t>
            </a:r>
            <a:br>
              <a:rPr lang="en-US" altLang="zh-TW" dirty="0"/>
            </a:br>
            <a:r>
              <a:rPr lang="en-US" altLang="zh-TW" dirty="0"/>
              <a:t>Unspent Transaction Output</a:t>
            </a:r>
            <a:endParaRPr lang="zh-TW" altLang="en-US" dirty="0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76B8E1B6-FC7D-472D-A032-BDE4040F58A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614262" y="3669681"/>
            <a:ext cx="6577738" cy="3188319"/>
          </a:xfrm>
          <a:prstGeom prst="rect">
            <a:avLst/>
          </a:prstGeom>
        </p:spPr>
      </p:pic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E5BD7961-5C2D-4565-8CBA-E43E407BD8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127673" y="4099406"/>
            <a:ext cx="5005201" cy="2328867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2" y="1929722"/>
            <a:ext cx="6984141" cy="209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013030"/>
      </p:ext>
    </p:extLst>
  </p:cSld>
  <p:clrMapOvr>
    <a:masterClrMapping/>
  </p:clrMapOvr>
</p:sld>
</file>

<file path=ppt/theme/theme1.xml><?xml version="1.0" encoding="utf-8"?>
<a:theme xmlns:a="http://schemas.openxmlformats.org/drawingml/2006/main" name="佈景主題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佈景主題1" id="{A3BA4337-C6A6-4BFE-8C28-0DB1D182BD19}" vid="{111FE892-D57C-4EC5-82B1-F060499080C1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iis 佈景主題</Template>
  <TotalTime>1998</TotalTime>
  <Words>2506</Words>
  <Application>Microsoft Office PowerPoint</Application>
  <PresentationFormat>寬螢幕</PresentationFormat>
  <Paragraphs>421</Paragraphs>
  <Slides>47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47</vt:i4>
      </vt:variant>
    </vt:vector>
  </HeadingPairs>
  <TitlesOfParts>
    <vt:vector size="58" baseType="lpstr">
      <vt:lpstr>Helvetica Neue</vt:lpstr>
      <vt:lpstr>微軟正黑體</vt:lpstr>
      <vt:lpstr>新細明體</vt:lpstr>
      <vt:lpstr>標楷體</vt:lpstr>
      <vt:lpstr>Arial</vt:lpstr>
      <vt:lpstr>Calibri</vt:lpstr>
      <vt:lpstr>Calibri Light</vt:lpstr>
      <vt:lpstr>Courier New</vt:lpstr>
      <vt:lpstr>Tempus Sans ITC</vt:lpstr>
      <vt:lpstr>Wingdings</vt:lpstr>
      <vt:lpstr>佈景主題1</vt:lpstr>
      <vt:lpstr>Bitcoin,Blockchain的前世今生與IoT的未來</vt:lpstr>
      <vt:lpstr>Agenda</vt:lpstr>
      <vt:lpstr>加密貨幣市場</vt:lpstr>
      <vt:lpstr>Bitcoin 比特幣</vt:lpstr>
      <vt:lpstr>Bitcoin System Overview</vt:lpstr>
      <vt:lpstr>比特幣peer to peer網路運作</vt:lpstr>
      <vt:lpstr>比特幣網路節點型態</vt:lpstr>
      <vt:lpstr>POW</vt:lpstr>
      <vt:lpstr>UTXO Unspent Transaction Output</vt:lpstr>
      <vt:lpstr>交易區塊及區塊鏈</vt:lpstr>
      <vt:lpstr>利用Blockchain Explorer檢視交易</vt:lpstr>
      <vt:lpstr>Bitcoin Address</vt:lpstr>
      <vt:lpstr>雜湊函數</vt:lpstr>
      <vt:lpstr>PowerPoint 簡報</vt:lpstr>
      <vt:lpstr>PowerPoint 簡報</vt:lpstr>
      <vt:lpstr>PowerPoint 簡報</vt:lpstr>
      <vt:lpstr>Bitcoin Address 生成 過程</vt:lpstr>
      <vt:lpstr>Summary[16]</vt:lpstr>
      <vt:lpstr>Double Spending</vt:lpstr>
      <vt:lpstr>Double spending attack</vt:lpstr>
      <vt:lpstr>Double Spending – Tx Memory Pool </vt:lpstr>
      <vt:lpstr>PowerPoint 簡報</vt:lpstr>
      <vt:lpstr>Double Spending – blockchain fork</vt:lpstr>
      <vt:lpstr>PowerPoint 簡報</vt:lpstr>
      <vt:lpstr>IoT的前世今生(IoT 1.0及IoT 2.0)</vt:lpstr>
      <vt:lpstr>Blockchain的前世今生與未來 http://w2.blockchain-tec.net/blockchain/blockchain-by-melanie-swan.pdf</vt:lpstr>
      <vt:lpstr>Why IoT needs Blockchain?</vt:lpstr>
      <vt:lpstr>IoT的前世今生與Blockchain的未來 https://www.rs-online.com/designspark/when-the-blockchain-technology-meets-the-internet-of-things</vt:lpstr>
      <vt:lpstr>IoT與Blockchain的未來      就在全球化的數位帳本</vt:lpstr>
      <vt:lpstr>Blockchain與IoT的未來</vt:lpstr>
      <vt:lpstr>Smart Contract https://blog.gasolin.idv.tw/2017/09/02/what-is-smart-contract/</vt:lpstr>
      <vt:lpstr>Smart Contract https://blog.gasolin.idv.tw/2017/09/02/what-is-smart-contract/</vt:lpstr>
      <vt:lpstr>Smart Contract https://blog.gasolin.idv.tw/2017/09/02/what-is-smart-contract/</vt:lpstr>
      <vt:lpstr>Smart Contract https://blog.gasolin.idv.tw/2017/09/02/what-is-smart-contract/</vt:lpstr>
      <vt:lpstr>Blockchain &amp; Smart Contract for IoT</vt:lpstr>
      <vt:lpstr>Case Study 1 of BC-IoT</vt:lpstr>
      <vt:lpstr>Case Study 2 of BC-IoT</vt:lpstr>
      <vt:lpstr>Case Study 3 of BC-IoT</vt:lpstr>
      <vt:lpstr>Case 4 of BC-IoT</vt:lpstr>
      <vt:lpstr>Case 5 of BC-IoT</vt:lpstr>
      <vt:lpstr>BC-IoT Deployment Consideration</vt:lpstr>
      <vt:lpstr>BC-IoT Deployment Consideration</vt:lpstr>
      <vt:lpstr>BC-IoT Deployment Consideration</vt:lpstr>
      <vt:lpstr>Concluding Remarks</vt:lpstr>
      <vt:lpstr>Thanks for listening~</vt:lpstr>
      <vt:lpstr>Reference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以Green Address為基礎提升交易可靠度的收銀監督系統</dc:title>
  <dc:creator>陳伯韋</dc:creator>
  <cp:lastModifiedBy>Windows 使用者</cp:lastModifiedBy>
  <cp:revision>118</cp:revision>
  <dcterms:created xsi:type="dcterms:W3CDTF">2017-09-07T03:34:36Z</dcterms:created>
  <dcterms:modified xsi:type="dcterms:W3CDTF">2018-02-28T15:22:58Z</dcterms:modified>
</cp:coreProperties>
</file>